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4" r:id="rId7"/>
    <p:sldId id="261" r:id="rId8"/>
    <p:sldId id="262" r:id="rId9"/>
    <p:sldId id="263" r:id="rId10"/>
    <p:sldId id="265" r:id="rId11"/>
  </p:sldIdLst>
  <p:sldSz cx="14630400" cy="8229600"/>
  <p:notesSz cx="8229600" cy="14630400"/>
  <p:embeddedFontLst>
    <p:embeddedFont>
      <p:font typeface="Consolas" panose="020B0609020204030204" pitchFamily="49" charset="0"/>
      <p:regular r:id="rId13"/>
      <p:bold r:id="rId14"/>
      <p:italic r:id="rId15"/>
      <p:boldItalic r:id="rId16"/>
    </p:embeddedFont>
    <p:embeddedFont>
      <p:font typeface="Gelasio" panose="020B0604020202020204" charset="0"/>
      <p:regular r:id="rId17"/>
    </p:embeddedFont>
    <p:embeddedFont>
      <p:font typeface="Gelasio Semi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6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650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E62490-454C-8E6B-2491-11ACCB9E5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66FA8F-2662-C78A-6340-925E8CC7C8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7D867D-D473-097A-D1E9-E711406784E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05C7EB9-C883-D396-11EC-3DE1E2722B1A}"/>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4055018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4326C2-3CDF-EB57-6E9F-B26E06E973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959B10-6534-6800-C297-AF1F400339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9E3120-F96B-D029-02C0-6CA324969B5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FC89F06-9908-A283-B86F-64E074C833AD}"/>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946016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800225"/>
            <a:ext cx="7797760" cy="1988582"/>
          </a:xfrm>
          <a:prstGeom prst="rect">
            <a:avLst/>
          </a:prstGeom>
          <a:noFill/>
          <a:ln/>
        </p:spPr>
        <p:txBody>
          <a:bodyPr wrap="none" lIns="0" tIns="0" rIns="0" bIns="0" rtlCol="0" anchor="t"/>
          <a:lstStyle/>
          <a:p>
            <a:pPr marL="0" indent="0" algn="l">
              <a:buNone/>
            </a:pPr>
            <a:r>
              <a:rPr lang="en-US" sz="3200" dirty="0" err="1">
                <a:solidFill>
                  <a:srgbClr val="484237"/>
                </a:solidFill>
                <a:latin typeface="Gelasio Semi Bold" pitchFamily="34" charset="0"/>
                <a:ea typeface="Gelasio Semi Bold" pitchFamily="34" charset="-122"/>
                <a:cs typeface="Gelasio Semi Bold" pitchFamily="34" charset="-120"/>
              </a:rPr>
              <a:t>TOPIC:Loading</a:t>
            </a:r>
            <a:r>
              <a:rPr lang="en-US" sz="3200" dirty="0">
                <a:solidFill>
                  <a:srgbClr val="484237"/>
                </a:solidFill>
                <a:latin typeface="Gelasio Semi Bold" pitchFamily="34" charset="0"/>
                <a:ea typeface="Gelasio Semi Bold" pitchFamily="34" charset="-122"/>
                <a:cs typeface="Gelasio Semi Bold" pitchFamily="34" charset="-120"/>
              </a:rPr>
              <a:t> </a:t>
            </a:r>
            <a:r>
              <a:rPr lang="en-US" sz="3200" dirty="0" err="1">
                <a:solidFill>
                  <a:srgbClr val="484237"/>
                </a:solidFill>
                <a:latin typeface="Gelasio Semi Bold" pitchFamily="34" charset="0"/>
                <a:ea typeface="Gelasio Semi Bold" pitchFamily="34" charset="-122"/>
                <a:cs typeface="Gelasio Semi Bold" pitchFamily="34" charset="-120"/>
              </a:rPr>
              <a:t>constant,Conditional</a:t>
            </a:r>
            <a:endParaRPr lang="en-US" sz="3200" dirty="0">
              <a:solidFill>
                <a:srgbClr val="484237"/>
              </a:solidFill>
              <a:latin typeface="Gelasio Semi Bold" pitchFamily="34" charset="0"/>
              <a:ea typeface="Gelasio Semi Bold" pitchFamily="34" charset="-122"/>
              <a:cs typeface="Gelasio Semi Bold" pitchFamily="34" charset="-120"/>
            </a:endParaRPr>
          </a:p>
          <a:p>
            <a:pPr marL="0" indent="0" algn="l">
              <a:buNone/>
            </a:pPr>
            <a:r>
              <a:rPr lang="en-US" sz="3200" dirty="0" err="1">
                <a:solidFill>
                  <a:srgbClr val="484237"/>
                </a:solidFill>
                <a:latin typeface="Gelasio Semi Bold" pitchFamily="34" charset="0"/>
                <a:ea typeface="Gelasio Semi Bold" pitchFamily="34" charset="-122"/>
                <a:cs typeface="Gelasio Semi Bold" pitchFamily="34" charset="-120"/>
              </a:rPr>
              <a:t>Exercution</a:t>
            </a:r>
            <a:r>
              <a:rPr lang="en-US" sz="3200" dirty="0">
                <a:solidFill>
                  <a:srgbClr val="484237"/>
                </a:solidFill>
                <a:latin typeface="Gelasio Semi Bold" pitchFamily="34" charset="0"/>
                <a:ea typeface="Gelasio Semi Bold" pitchFamily="34" charset="-122"/>
                <a:cs typeface="Gelasio Semi Bold" pitchFamily="34" charset="-120"/>
              </a:rPr>
              <a:t> and Introduction To </a:t>
            </a:r>
          </a:p>
          <a:p>
            <a:pPr marL="0" indent="0" algn="l">
              <a:buNone/>
            </a:pPr>
            <a:r>
              <a:rPr lang="en-US" sz="3200" dirty="0" err="1">
                <a:solidFill>
                  <a:srgbClr val="484237"/>
                </a:solidFill>
                <a:latin typeface="Gelasio Semi Bold" pitchFamily="34" charset="0"/>
                <a:ea typeface="Gelasio Semi Bold" pitchFamily="34" charset="-122"/>
                <a:cs typeface="Gelasio Semi Bold" pitchFamily="34" charset="-120"/>
              </a:rPr>
              <a:t>Thumbinstructions</a:t>
            </a:r>
            <a:endParaRPr lang="en-US" sz="3200" dirty="0">
              <a:solidFill>
                <a:srgbClr val="484237"/>
              </a:solidFill>
              <a:latin typeface="Gelasio Semi Bold" pitchFamily="34" charset="0"/>
              <a:ea typeface="Gelasio Semi Bold" pitchFamily="34" charset="-122"/>
              <a:cs typeface="Gelasio Semi Bold" pitchFamily="34" charset="-120"/>
            </a:endParaRPr>
          </a:p>
          <a:p>
            <a:pPr marL="0" indent="0" algn="l">
              <a:lnSpc>
                <a:spcPts val="5550"/>
              </a:lnSpc>
              <a:buNone/>
            </a:pPr>
            <a:endParaRPr lang="en-US" sz="4450" dirty="0"/>
          </a:p>
        </p:txBody>
      </p:sp>
      <p:sp>
        <p:nvSpPr>
          <p:cNvPr id="4" name="Text 1"/>
          <p:cNvSpPr/>
          <p:nvPr/>
        </p:nvSpPr>
        <p:spPr>
          <a:xfrm>
            <a:off x="6280190" y="3822740"/>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Presented by: LUCA STEVEN MBOGO</a:t>
            </a:r>
            <a:endParaRPr lang="en-US" sz="1750" dirty="0"/>
          </a:p>
        </p:txBody>
      </p:sp>
      <p:sp>
        <p:nvSpPr>
          <p:cNvPr id="5" name="Text 2"/>
          <p:cNvSpPr/>
          <p:nvPr/>
        </p:nvSpPr>
        <p:spPr>
          <a:xfrm>
            <a:off x="6280190" y="4440793"/>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Date: 30/05/2025</a:t>
            </a:r>
            <a:endParaRPr lang="en-US" sz="1750" dirty="0"/>
          </a:p>
        </p:txBody>
      </p:sp>
      <p:sp>
        <p:nvSpPr>
          <p:cNvPr id="6" name="Shape 3"/>
          <p:cNvSpPr/>
          <p:nvPr/>
        </p:nvSpPr>
        <p:spPr>
          <a:xfrm>
            <a:off x="12913686" y="7858125"/>
            <a:ext cx="1592889" cy="195605"/>
          </a:xfrm>
          <a:prstGeom prst="roundRect">
            <a:avLst>
              <a:gd name="adj" fmla="val 25194296"/>
            </a:avLst>
          </a:prstGeom>
          <a:solidFill>
            <a:srgbClr val="890C09"/>
          </a:solidFill>
          <a:ln w="7620">
            <a:solidFill>
              <a:srgbClr val="FFFFFF"/>
            </a:solidFill>
            <a:prstDash val="solid"/>
          </a:ln>
        </p:spPr>
        <p:txBody>
          <a:bodyPr/>
          <a:lstStyle/>
          <a:p>
            <a:endParaRPr lang="LID4096"/>
          </a:p>
        </p:txBody>
      </p:sp>
      <p:sp>
        <p:nvSpPr>
          <p:cNvPr id="7" name="Text 4"/>
          <p:cNvSpPr/>
          <p:nvPr/>
        </p:nvSpPr>
        <p:spPr>
          <a:xfrm>
            <a:off x="6403181" y="5208389"/>
            <a:ext cx="116800" cy="97512"/>
          </a:xfrm>
          <a:prstGeom prst="rect">
            <a:avLst/>
          </a:prstGeom>
          <a:noFill/>
          <a:ln/>
        </p:spPr>
        <p:txBody>
          <a:bodyPr wrap="none" lIns="0" tIns="0" rIns="0" bIns="0" rtlCol="0" anchor="t"/>
          <a:lstStyle/>
          <a:p>
            <a:pPr marL="0" indent="0" algn="ctr">
              <a:lnSpc>
                <a:spcPts val="750"/>
              </a:lnSpc>
              <a:buNone/>
            </a:pPr>
            <a:r>
              <a:rPr lang="en-US" sz="750" dirty="0">
                <a:solidFill>
                  <a:srgbClr val="FFFFFF"/>
                </a:solidFill>
                <a:latin typeface="Gelasio Medium" pitchFamily="34" charset="0"/>
                <a:ea typeface="Gelasio Medium" pitchFamily="34" charset="-122"/>
                <a:cs typeface="Gelasio Medium" pitchFamily="34" charset="-120"/>
              </a:rPr>
              <a:t>LS</a:t>
            </a:r>
            <a:endParaRPr lang="en-US" sz="750" dirty="0"/>
          </a:p>
        </p:txBody>
      </p:sp>
      <p:sp>
        <p:nvSpPr>
          <p:cNvPr id="8" name="Text 5"/>
          <p:cNvSpPr/>
          <p:nvPr/>
        </p:nvSpPr>
        <p:spPr>
          <a:xfrm rot="10800000" flipV="1">
            <a:off x="7000567" y="7071702"/>
            <a:ext cx="2024251" cy="469640"/>
          </a:xfrm>
          <a:prstGeom prst="rect">
            <a:avLst/>
          </a:prstGeom>
          <a:noFill/>
          <a:ln/>
        </p:spPr>
        <p:txBody>
          <a:bodyPr wrap="none" lIns="0" tIns="0" rIns="0" bIns="0" rtlCol="0" anchor="t"/>
          <a:lstStyle/>
          <a:p>
            <a:pPr marL="0" indent="0" algn="l">
              <a:lnSpc>
                <a:spcPts val="3100"/>
              </a:lnSpc>
              <a:buNone/>
            </a:pPr>
            <a:r>
              <a:rPr lang="en-US" sz="2200" b="1" dirty="0">
                <a:solidFill>
                  <a:srgbClr val="746558"/>
                </a:solidFill>
                <a:latin typeface="Gelasio Bold" pitchFamily="34" charset="0"/>
                <a:ea typeface="Gelasio Bold" pitchFamily="34" charset="-122"/>
                <a:cs typeface="Gelasio Bold" pitchFamily="34" charset="-120"/>
              </a:rPr>
              <a:t>by Lucia Steven</a:t>
            </a:r>
            <a:endParaRPr lang="en-US" sz="2200" dirty="0"/>
          </a:p>
        </p:txBody>
      </p:sp>
      <p:sp>
        <p:nvSpPr>
          <p:cNvPr id="10" name="Rectangle 9">
            <a:extLst>
              <a:ext uri="{FF2B5EF4-FFF2-40B4-BE49-F238E27FC236}">
                <a16:creationId xmlns:a16="http://schemas.microsoft.com/office/drawing/2014/main" id="{D11D223D-3A22-A439-33EA-FF5552B6C188}"/>
              </a:ext>
            </a:extLst>
          </p:cNvPr>
          <p:cNvSpPr/>
          <p:nvPr/>
        </p:nvSpPr>
        <p:spPr>
          <a:xfrm>
            <a:off x="12779298" y="7727795"/>
            <a:ext cx="1727277" cy="501805"/>
          </a:xfrm>
          <a:prstGeom prst="rect">
            <a:avLst/>
          </a:prstGeom>
          <a:solidFill>
            <a:srgbClr val="F9F6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68185C-F6A9-823D-081E-C8D66E08E057}"/>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A344644A-7BF7-862B-3021-5D82A28EE197}"/>
              </a:ext>
            </a:extLst>
          </p:cNvPr>
          <p:cNvSpPr/>
          <p:nvPr/>
        </p:nvSpPr>
        <p:spPr>
          <a:xfrm>
            <a:off x="5968923" y="465855"/>
            <a:ext cx="7810501" cy="7297890"/>
          </a:xfrm>
          <a:prstGeom prst="rect">
            <a:avLst/>
          </a:prstGeom>
          <a:noFill/>
          <a:ln/>
        </p:spPr>
        <p:txBody>
          <a:bodyPr wrap="none" lIns="0" tIns="0" rIns="0" bIns="0" rtlCol="0" anchor="t"/>
          <a:lstStyle/>
          <a:p>
            <a:pPr marL="0" indent="0" algn="ctr">
              <a:lnSpc>
                <a:spcPts val="3700"/>
              </a:lnSpc>
              <a:buNone/>
            </a:pPr>
            <a:endParaRPr lang="en-US" sz="2950" dirty="0">
              <a:solidFill>
                <a:srgbClr val="484237"/>
              </a:solidFill>
              <a:latin typeface="Gelasio Semi Bold" pitchFamily="34" charset="0"/>
              <a:ea typeface="Gelasio Semi Bold" pitchFamily="34" charset="-122"/>
              <a:cs typeface="Gelasio Semi Bold" pitchFamily="34" charset="-120"/>
            </a:endParaRPr>
          </a:p>
          <a:p>
            <a:pPr marL="0" indent="0" algn="ctr">
              <a:buNone/>
            </a:pPr>
            <a:r>
              <a:rPr lang="en-US" sz="2950" dirty="0">
                <a:solidFill>
                  <a:srgbClr val="484237"/>
                </a:solidFill>
                <a:latin typeface="Gelasio Semi Bold" pitchFamily="34" charset="0"/>
                <a:ea typeface="Gelasio Semi Bold" pitchFamily="34" charset="-122"/>
                <a:cs typeface="Gelasio Semi Bold" pitchFamily="34" charset="-120"/>
              </a:rPr>
              <a:t>-</a:t>
            </a:r>
            <a:r>
              <a:rPr lang="en-US" sz="1600" dirty="0">
                <a:solidFill>
                  <a:srgbClr val="484237"/>
                </a:solidFill>
                <a:latin typeface="Gelasio Semi Bold" pitchFamily="34" charset="0"/>
                <a:ea typeface="Gelasio Semi Bold" pitchFamily="34" charset="-122"/>
                <a:cs typeface="Gelasio Semi Bold" pitchFamily="34" charset="-120"/>
              </a:rPr>
              <a:t>If  the Least Significant Bit(LSB)of the register used with BX  is 1 ,</a:t>
            </a:r>
          </a:p>
          <a:p>
            <a:pPr marL="0" indent="0" algn="ctr">
              <a:buNone/>
            </a:pPr>
            <a:r>
              <a:rPr lang="en-US" sz="1600" dirty="0">
                <a:solidFill>
                  <a:srgbClr val="484237"/>
                </a:solidFill>
                <a:latin typeface="Gelasio Semi Bold" pitchFamily="34" charset="0"/>
                <a:ea typeface="Gelasio Semi Bold" pitchFamily="34" charset="-122"/>
                <a:cs typeface="Gelasio Semi Bold" pitchFamily="34" charset="-120"/>
              </a:rPr>
              <a:t>The processor will switch to Thumb mode                                             </a:t>
            </a:r>
          </a:p>
          <a:p>
            <a:pPr marL="0" indent="0" algn="ctr">
              <a:buNone/>
            </a:pPr>
            <a:r>
              <a:rPr lang="en-US" sz="1600" dirty="0">
                <a:solidFill>
                  <a:srgbClr val="484237"/>
                </a:solidFill>
                <a:latin typeface="Gelasio Semi Bold" pitchFamily="34" charset="0"/>
                <a:ea typeface="Gelasio Semi Bold" pitchFamily="34" charset="-122"/>
                <a:cs typeface="Gelasio Semi Bold" pitchFamily="34" charset="-120"/>
              </a:rPr>
              <a:t>-If the LSB is 0 , </a:t>
            </a:r>
            <a:r>
              <a:rPr lang="en-US" sz="1600" dirty="0" err="1">
                <a:solidFill>
                  <a:srgbClr val="484237"/>
                </a:solidFill>
                <a:latin typeface="Gelasio Semi Bold" pitchFamily="34" charset="0"/>
                <a:ea typeface="Gelasio Semi Bold" pitchFamily="34" charset="-122"/>
                <a:cs typeface="Gelasio Semi Bold" pitchFamily="34" charset="-120"/>
              </a:rPr>
              <a:t>ythe</a:t>
            </a:r>
            <a:r>
              <a:rPr lang="en-US" sz="1600" dirty="0">
                <a:solidFill>
                  <a:srgbClr val="484237"/>
                </a:solidFill>
                <a:latin typeface="Gelasio Semi Bold" pitchFamily="34" charset="0"/>
                <a:ea typeface="Gelasio Semi Bold" pitchFamily="34" charset="-122"/>
                <a:cs typeface="Gelasio Semi Bold" pitchFamily="34" charset="-120"/>
              </a:rPr>
              <a:t> processor will stays in ARM MODE     </a:t>
            </a:r>
          </a:p>
          <a:p>
            <a:pPr marL="0" indent="0" algn="ctr">
              <a:buNone/>
            </a:pPr>
            <a:r>
              <a:rPr lang="en-US" sz="1600" dirty="0">
                <a:solidFill>
                  <a:srgbClr val="484237"/>
                </a:solidFill>
                <a:latin typeface="Gelasio Semi Bold" pitchFamily="34" charset="0"/>
                <a:ea typeface="Gelasio Semi Bold" pitchFamily="34" charset="-122"/>
                <a:cs typeface="Gelasio Semi Bold" pitchFamily="34" charset="-120"/>
              </a:rPr>
              <a:t>Example:                                                                                             </a:t>
            </a:r>
          </a:p>
          <a:p>
            <a:pPr marL="0" indent="0" algn="ctr">
              <a:buNone/>
            </a:pPr>
            <a:endParaRPr lang="en-US" sz="1600" dirty="0">
              <a:solidFill>
                <a:srgbClr val="484237"/>
              </a:solidFill>
              <a:latin typeface="Gelasio Semi Bold" pitchFamily="34" charset="0"/>
              <a:ea typeface="Gelasio Semi Bold" pitchFamily="34" charset="-122"/>
              <a:cs typeface="Gelasio Semi Bold" pitchFamily="34" charset="-120"/>
            </a:endParaRPr>
          </a:p>
          <a:p>
            <a:pPr marL="0" indent="0" algn="ctr">
              <a:buNone/>
            </a:pPr>
            <a:r>
              <a:rPr lang="en-US" sz="1600" dirty="0">
                <a:solidFill>
                  <a:srgbClr val="484237"/>
                </a:solidFill>
                <a:latin typeface="Gelasio Semi Bold" pitchFamily="34" charset="0"/>
                <a:ea typeface="Gelasio Semi Bold" pitchFamily="34" charset="-122"/>
                <a:cs typeface="Gelasio Semi Bold" pitchFamily="34" charset="-120"/>
              </a:rPr>
              <a:t>BX RO  ; If LSB of RO is 0 , ARM mode; if LSB IS 1,Thum mode            </a:t>
            </a:r>
          </a:p>
          <a:p>
            <a:pPr marL="0" indent="0" algn="ctr">
              <a:buNone/>
            </a:pPr>
            <a:endParaRPr lang="en-US" sz="1600" dirty="0">
              <a:solidFill>
                <a:srgbClr val="484237"/>
              </a:solidFill>
              <a:latin typeface="Gelasio Semi Bold" pitchFamily="34" charset="0"/>
              <a:ea typeface="Gelasio Semi Bold" pitchFamily="34" charset="-122"/>
              <a:cs typeface="Gelasio Semi Bold" pitchFamily="34" charset="-120"/>
            </a:endParaRPr>
          </a:p>
          <a:p>
            <a:pPr marL="0" indent="0" algn="ctr">
              <a:buNone/>
            </a:pPr>
            <a:endParaRPr lang="en-US" sz="1600" dirty="0">
              <a:solidFill>
                <a:srgbClr val="484237"/>
              </a:solidFill>
              <a:latin typeface="Gelasio Semi Bold" pitchFamily="34" charset="0"/>
              <a:ea typeface="Gelasio Semi Bold" pitchFamily="34" charset="-122"/>
              <a:cs typeface="Gelasio Semi Bold" pitchFamily="34" charset="-120"/>
            </a:endParaRPr>
          </a:p>
          <a:p>
            <a:pPr marL="0" indent="0" algn="ctr">
              <a:buNone/>
            </a:pPr>
            <a:r>
              <a:rPr lang="en-US" sz="1600" dirty="0">
                <a:solidFill>
                  <a:srgbClr val="484237"/>
                </a:solidFill>
                <a:latin typeface="Gelasio Semi Bold" pitchFamily="34" charset="0"/>
                <a:ea typeface="Gelasio Semi Bold" pitchFamily="34" charset="-122"/>
                <a:cs typeface="Gelasio Semi Bold" pitchFamily="34" charset="-120"/>
              </a:rPr>
              <a:t>             </a:t>
            </a:r>
          </a:p>
          <a:p>
            <a:pPr marL="0" indent="0" algn="ctr">
              <a:lnSpc>
                <a:spcPts val="3700"/>
              </a:lnSpc>
              <a:buNone/>
            </a:pPr>
            <a:endParaRPr lang="en-US" sz="2950" dirty="0">
              <a:solidFill>
                <a:srgbClr val="484237"/>
              </a:solidFill>
              <a:latin typeface="Gelasio Semi Bold" pitchFamily="34" charset="0"/>
              <a:cs typeface="Gelasio Semi Bold" pitchFamily="34" charset="-120"/>
            </a:endParaRPr>
          </a:p>
          <a:p>
            <a:pPr marL="0" indent="0" algn="ctr">
              <a:lnSpc>
                <a:spcPts val="3700"/>
              </a:lnSpc>
              <a:buNone/>
            </a:pPr>
            <a:endParaRPr lang="en-US" sz="2950" dirty="0"/>
          </a:p>
        </p:txBody>
      </p:sp>
      <p:sp>
        <p:nvSpPr>
          <p:cNvPr id="3" name="Text 1">
            <a:extLst>
              <a:ext uri="{FF2B5EF4-FFF2-40B4-BE49-F238E27FC236}">
                <a16:creationId xmlns:a16="http://schemas.microsoft.com/office/drawing/2014/main" id="{1ADBB096-3C96-B1E7-2502-4E04CBF70863}"/>
              </a:ext>
            </a:extLst>
          </p:cNvPr>
          <p:cNvSpPr/>
          <p:nvPr/>
        </p:nvSpPr>
        <p:spPr>
          <a:xfrm>
            <a:off x="5514974" y="1186933"/>
            <a:ext cx="8534401" cy="7042667"/>
          </a:xfrm>
          <a:prstGeom prst="rect">
            <a:avLst/>
          </a:prstGeom>
          <a:noFill/>
          <a:ln/>
        </p:spPr>
        <p:txBody>
          <a:bodyPr wrap="square" lIns="0" tIns="0" rIns="0" bIns="0" rtlCol="0" anchor="t"/>
          <a:lstStyle/>
          <a:p>
            <a:pPr>
              <a:lnSpc>
                <a:spcPts val="1850"/>
              </a:lnSpc>
            </a:pPr>
            <a:endParaRPr lang="en-US" sz="1150" dirty="0"/>
          </a:p>
        </p:txBody>
      </p:sp>
      <p:sp>
        <p:nvSpPr>
          <p:cNvPr id="5" name="Shape 2">
            <a:extLst>
              <a:ext uri="{FF2B5EF4-FFF2-40B4-BE49-F238E27FC236}">
                <a16:creationId xmlns:a16="http://schemas.microsoft.com/office/drawing/2014/main" id="{BE958371-68A1-AF6C-01BC-1D5CE1FFB5BE}"/>
              </a:ext>
            </a:extLst>
          </p:cNvPr>
          <p:cNvSpPr/>
          <p:nvPr/>
        </p:nvSpPr>
        <p:spPr>
          <a:xfrm>
            <a:off x="6127552" y="8988504"/>
            <a:ext cx="150733" cy="150733"/>
          </a:xfrm>
          <a:prstGeom prst="roundRect">
            <a:avLst>
              <a:gd name="adj" fmla="val 12133"/>
            </a:avLst>
          </a:prstGeom>
          <a:solidFill>
            <a:srgbClr val="30271D"/>
          </a:solidFill>
          <a:ln/>
        </p:spPr>
        <p:txBody>
          <a:bodyPr/>
          <a:lstStyle/>
          <a:p>
            <a:endParaRPr lang="LID4096"/>
          </a:p>
        </p:txBody>
      </p:sp>
      <p:sp>
        <p:nvSpPr>
          <p:cNvPr id="6" name="Text 3">
            <a:extLst>
              <a:ext uri="{FF2B5EF4-FFF2-40B4-BE49-F238E27FC236}">
                <a16:creationId xmlns:a16="http://schemas.microsoft.com/office/drawing/2014/main" id="{153E2C59-BE0D-0687-C171-57BF6246705B}"/>
              </a:ext>
            </a:extLst>
          </p:cNvPr>
          <p:cNvSpPr/>
          <p:nvPr/>
        </p:nvSpPr>
        <p:spPr>
          <a:xfrm>
            <a:off x="6339245" y="8988504"/>
            <a:ext cx="899755" cy="150733"/>
          </a:xfrm>
          <a:prstGeom prst="rect">
            <a:avLst/>
          </a:prstGeom>
          <a:noFill/>
          <a:ln/>
        </p:spPr>
        <p:txBody>
          <a:bodyPr wrap="none" lIns="0" tIns="0" rIns="0" bIns="0" rtlCol="0" anchor="t"/>
          <a:lstStyle/>
          <a:p>
            <a:pPr marL="0" indent="0" algn="l">
              <a:lnSpc>
                <a:spcPts val="1150"/>
              </a:lnSpc>
              <a:buNone/>
            </a:pPr>
            <a:r>
              <a:rPr lang="en-US" sz="1150" dirty="0">
                <a:solidFill>
                  <a:srgbClr val="746558"/>
                </a:solidFill>
                <a:latin typeface="Gelasio" pitchFamily="34" charset="0"/>
                <a:ea typeface="Gelasio" pitchFamily="34" charset="-122"/>
                <a:cs typeface="Gelasio" pitchFamily="34" charset="-120"/>
              </a:rPr>
              <a:t>ARM (32-bit)</a:t>
            </a:r>
            <a:endParaRPr lang="en-US" sz="1150" dirty="0"/>
          </a:p>
        </p:txBody>
      </p:sp>
      <p:sp>
        <p:nvSpPr>
          <p:cNvPr id="7" name="Shape 4">
            <a:extLst>
              <a:ext uri="{FF2B5EF4-FFF2-40B4-BE49-F238E27FC236}">
                <a16:creationId xmlns:a16="http://schemas.microsoft.com/office/drawing/2014/main" id="{303AF872-B1FD-DBE8-F49C-1DD6CA527FBB}"/>
              </a:ext>
            </a:extLst>
          </p:cNvPr>
          <p:cNvSpPr/>
          <p:nvPr/>
        </p:nvSpPr>
        <p:spPr>
          <a:xfrm>
            <a:off x="7391400" y="8988504"/>
            <a:ext cx="150733" cy="150733"/>
          </a:xfrm>
          <a:prstGeom prst="roundRect">
            <a:avLst>
              <a:gd name="adj" fmla="val 12133"/>
            </a:avLst>
          </a:prstGeom>
          <a:solidFill>
            <a:srgbClr val="6C5741"/>
          </a:solidFill>
          <a:ln/>
        </p:spPr>
        <p:txBody>
          <a:bodyPr/>
          <a:lstStyle/>
          <a:p>
            <a:endParaRPr lang="LID4096"/>
          </a:p>
        </p:txBody>
      </p:sp>
      <p:sp>
        <p:nvSpPr>
          <p:cNvPr id="8" name="Text 5">
            <a:extLst>
              <a:ext uri="{FF2B5EF4-FFF2-40B4-BE49-F238E27FC236}">
                <a16:creationId xmlns:a16="http://schemas.microsoft.com/office/drawing/2014/main" id="{B46758D9-500C-D753-3BC3-A9D12A7D8718}"/>
              </a:ext>
            </a:extLst>
          </p:cNvPr>
          <p:cNvSpPr/>
          <p:nvPr/>
        </p:nvSpPr>
        <p:spPr>
          <a:xfrm>
            <a:off x="7603093" y="8988504"/>
            <a:ext cx="1020604" cy="150733"/>
          </a:xfrm>
          <a:prstGeom prst="rect">
            <a:avLst/>
          </a:prstGeom>
          <a:noFill/>
          <a:ln/>
        </p:spPr>
        <p:txBody>
          <a:bodyPr wrap="none" lIns="0" tIns="0" rIns="0" bIns="0" rtlCol="0" anchor="t"/>
          <a:lstStyle/>
          <a:p>
            <a:pPr marL="0" indent="0" algn="l">
              <a:lnSpc>
                <a:spcPts val="1150"/>
              </a:lnSpc>
              <a:buNone/>
            </a:pPr>
            <a:r>
              <a:rPr lang="en-US" sz="1150" dirty="0">
                <a:solidFill>
                  <a:srgbClr val="746558"/>
                </a:solidFill>
                <a:latin typeface="Gelasio" pitchFamily="34" charset="0"/>
                <a:ea typeface="Gelasio" pitchFamily="34" charset="-122"/>
                <a:cs typeface="Gelasio" pitchFamily="34" charset="-120"/>
              </a:rPr>
              <a:t>Thumb (16-bit)</a:t>
            </a:r>
            <a:endParaRPr lang="en-US" sz="1150" dirty="0"/>
          </a:p>
        </p:txBody>
      </p:sp>
      <p:pic>
        <p:nvPicPr>
          <p:cNvPr id="9" name="Picture 8">
            <a:extLst>
              <a:ext uri="{FF2B5EF4-FFF2-40B4-BE49-F238E27FC236}">
                <a16:creationId xmlns:a16="http://schemas.microsoft.com/office/drawing/2014/main" id="{7691DCCA-6175-9F0F-6E70-3D48EE20A90F}"/>
              </a:ext>
            </a:extLst>
          </p:cNvPr>
          <p:cNvPicPr>
            <a:picLocks noChangeAspect="1"/>
          </p:cNvPicPr>
          <p:nvPr/>
        </p:nvPicPr>
        <p:blipFill>
          <a:blip r:embed="rId3"/>
          <a:stretch>
            <a:fillRect/>
          </a:stretch>
        </p:blipFill>
        <p:spPr>
          <a:xfrm>
            <a:off x="495300" y="-66675"/>
            <a:ext cx="5486401" cy="8229600"/>
          </a:xfrm>
          <a:prstGeom prst="rect">
            <a:avLst/>
          </a:prstGeom>
        </p:spPr>
      </p:pic>
      <p:pic>
        <p:nvPicPr>
          <p:cNvPr id="11" name="Picture 10">
            <a:extLst>
              <a:ext uri="{FF2B5EF4-FFF2-40B4-BE49-F238E27FC236}">
                <a16:creationId xmlns:a16="http://schemas.microsoft.com/office/drawing/2014/main" id="{5EC024ED-C5EF-CB4A-6AB4-A897FF3300BE}"/>
              </a:ext>
            </a:extLst>
          </p:cNvPr>
          <p:cNvPicPr>
            <a:picLocks noChangeAspect="1"/>
          </p:cNvPicPr>
          <p:nvPr/>
        </p:nvPicPr>
        <p:blipFill>
          <a:blip r:embed="rId4"/>
          <a:stretch>
            <a:fillRect/>
          </a:stretch>
        </p:blipFill>
        <p:spPr>
          <a:xfrm>
            <a:off x="12839701" y="7862307"/>
            <a:ext cx="1603387" cy="201185"/>
          </a:xfrm>
          <a:prstGeom prst="rect">
            <a:avLst/>
          </a:prstGeom>
        </p:spPr>
      </p:pic>
      <p:sp>
        <p:nvSpPr>
          <p:cNvPr id="4" name="Rectangle 3">
            <a:extLst>
              <a:ext uri="{FF2B5EF4-FFF2-40B4-BE49-F238E27FC236}">
                <a16:creationId xmlns:a16="http://schemas.microsoft.com/office/drawing/2014/main" id="{8A636D4A-40AC-5A5F-F8CC-EAD43B516F4E}"/>
              </a:ext>
            </a:extLst>
          </p:cNvPr>
          <p:cNvSpPr/>
          <p:nvPr/>
        </p:nvSpPr>
        <p:spPr>
          <a:xfrm>
            <a:off x="12839702" y="7727795"/>
            <a:ext cx="1666874" cy="501805"/>
          </a:xfrm>
          <a:prstGeom prst="rect">
            <a:avLst/>
          </a:prstGeom>
          <a:solidFill>
            <a:srgbClr val="F9F6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16790085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179451"/>
            <a:ext cx="6618327" cy="708779"/>
          </a:xfrm>
          <a:prstGeom prst="rect">
            <a:avLst/>
          </a:prstGeom>
          <a:noFill/>
          <a:ln/>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Presentation Objectives</a:t>
            </a:r>
            <a:endParaRPr lang="en-US" sz="4450" dirty="0"/>
          </a:p>
        </p:txBody>
      </p:sp>
      <p:sp>
        <p:nvSpPr>
          <p:cNvPr id="4" name="Shape 1"/>
          <p:cNvSpPr/>
          <p:nvPr/>
        </p:nvSpPr>
        <p:spPr>
          <a:xfrm>
            <a:off x="793790" y="5228392"/>
            <a:ext cx="510302" cy="510302"/>
          </a:xfrm>
          <a:prstGeom prst="roundRect">
            <a:avLst>
              <a:gd name="adj" fmla="val 6667"/>
            </a:avLst>
          </a:prstGeom>
          <a:solidFill>
            <a:srgbClr val="EEE8DD"/>
          </a:solidFill>
          <a:ln/>
        </p:spPr>
        <p:txBody>
          <a:bodyPr/>
          <a:lstStyle/>
          <a:p>
            <a:endParaRPr lang="LID4096"/>
          </a:p>
        </p:txBody>
      </p:sp>
      <p:pic>
        <p:nvPicPr>
          <p:cNvPr id="5" name="Image 1" descr="preencoded.png"/>
          <p:cNvPicPr>
            <a:picLocks noChangeAspect="1"/>
          </p:cNvPicPr>
          <p:nvPr/>
        </p:nvPicPr>
        <p:blipFill>
          <a:blip r:embed="rId4"/>
          <a:stretch>
            <a:fillRect/>
          </a:stretch>
        </p:blipFill>
        <p:spPr>
          <a:xfrm>
            <a:off x="878860" y="5270897"/>
            <a:ext cx="340162" cy="425291"/>
          </a:xfrm>
          <a:prstGeom prst="rect">
            <a:avLst/>
          </a:prstGeom>
        </p:spPr>
      </p:pic>
      <p:sp>
        <p:nvSpPr>
          <p:cNvPr id="6" name="Text 2"/>
          <p:cNvSpPr/>
          <p:nvPr/>
        </p:nvSpPr>
        <p:spPr>
          <a:xfrm>
            <a:off x="1530906" y="530625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Loading Constants</a:t>
            </a:r>
            <a:endParaRPr lang="en-US" sz="2200" dirty="0"/>
          </a:p>
        </p:txBody>
      </p:sp>
      <p:sp>
        <p:nvSpPr>
          <p:cNvPr id="7" name="Text 3"/>
          <p:cNvSpPr/>
          <p:nvPr/>
        </p:nvSpPr>
        <p:spPr>
          <a:xfrm>
            <a:off x="1530906" y="5796677"/>
            <a:ext cx="3421499"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Understand how constants are loaded in ARM architecture.</a:t>
            </a:r>
            <a:endParaRPr lang="en-US" sz="1750" dirty="0"/>
          </a:p>
        </p:txBody>
      </p:sp>
      <p:sp>
        <p:nvSpPr>
          <p:cNvPr id="8" name="Shape 4"/>
          <p:cNvSpPr/>
          <p:nvPr/>
        </p:nvSpPr>
        <p:spPr>
          <a:xfrm>
            <a:off x="5235893" y="5228392"/>
            <a:ext cx="510302" cy="510302"/>
          </a:xfrm>
          <a:prstGeom prst="roundRect">
            <a:avLst>
              <a:gd name="adj" fmla="val 6667"/>
            </a:avLst>
          </a:prstGeom>
          <a:solidFill>
            <a:srgbClr val="EEE8DD"/>
          </a:solidFill>
          <a:ln/>
        </p:spPr>
        <p:txBody>
          <a:bodyPr/>
          <a:lstStyle/>
          <a:p>
            <a:endParaRPr lang="LID4096"/>
          </a:p>
        </p:txBody>
      </p:sp>
      <p:pic>
        <p:nvPicPr>
          <p:cNvPr id="9" name="Image 2" descr="preencoded.png"/>
          <p:cNvPicPr>
            <a:picLocks noChangeAspect="1"/>
          </p:cNvPicPr>
          <p:nvPr/>
        </p:nvPicPr>
        <p:blipFill>
          <a:blip r:embed="rId5"/>
          <a:stretch>
            <a:fillRect/>
          </a:stretch>
        </p:blipFill>
        <p:spPr>
          <a:xfrm>
            <a:off x="5320963" y="5270897"/>
            <a:ext cx="340162" cy="425291"/>
          </a:xfrm>
          <a:prstGeom prst="rect">
            <a:avLst/>
          </a:prstGeom>
        </p:spPr>
      </p:pic>
      <p:sp>
        <p:nvSpPr>
          <p:cNvPr id="10" name="Text 5"/>
          <p:cNvSpPr/>
          <p:nvPr/>
        </p:nvSpPr>
        <p:spPr>
          <a:xfrm>
            <a:off x="5973008" y="5306258"/>
            <a:ext cx="3117533"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Conditional Execution</a:t>
            </a:r>
            <a:endParaRPr lang="en-US" sz="2200" dirty="0"/>
          </a:p>
        </p:txBody>
      </p:sp>
      <p:sp>
        <p:nvSpPr>
          <p:cNvPr id="11" name="Text 6"/>
          <p:cNvSpPr/>
          <p:nvPr/>
        </p:nvSpPr>
        <p:spPr>
          <a:xfrm>
            <a:off x="5973008" y="5796677"/>
            <a:ext cx="3421499"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Learn how conditional execution works in ARM.</a:t>
            </a:r>
            <a:endParaRPr lang="en-US" sz="1750" dirty="0"/>
          </a:p>
        </p:txBody>
      </p:sp>
      <p:sp>
        <p:nvSpPr>
          <p:cNvPr id="12" name="Shape 7"/>
          <p:cNvSpPr/>
          <p:nvPr/>
        </p:nvSpPr>
        <p:spPr>
          <a:xfrm>
            <a:off x="9677995" y="5228392"/>
            <a:ext cx="510302" cy="510302"/>
          </a:xfrm>
          <a:prstGeom prst="roundRect">
            <a:avLst>
              <a:gd name="adj" fmla="val 6667"/>
            </a:avLst>
          </a:prstGeom>
          <a:solidFill>
            <a:srgbClr val="EEE8DD"/>
          </a:solidFill>
          <a:ln/>
        </p:spPr>
        <p:txBody>
          <a:bodyPr/>
          <a:lstStyle/>
          <a:p>
            <a:endParaRPr lang="LID4096"/>
          </a:p>
        </p:txBody>
      </p:sp>
      <p:pic>
        <p:nvPicPr>
          <p:cNvPr id="13" name="Image 3" descr="preencoded.png"/>
          <p:cNvPicPr>
            <a:picLocks noChangeAspect="1"/>
          </p:cNvPicPr>
          <p:nvPr/>
        </p:nvPicPr>
        <p:blipFill>
          <a:blip r:embed="rId6"/>
          <a:stretch>
            <a:fillRect/>
          </a:stretch>
        </p:blipFill>
        <p:spPr>
          <a:xfrm>
            <a:off x="9763065" y="5270897"/>
            <a:ext cx="340162" cy="425291"/>
          </a:xfrm>
          <a:prstGeom prst="rect">
            <a:avLst/>
          </a:prstGeom>
        </p:spPr>
      </p:pic>
      <p:sp>
        <p:nvSpPr>
          <p:cNvPr id="14" name="Text 8"/>
          <p:cNvSpPr/>
          <p:nvPr/>
        </p:nvSpPr>
        <p:spPr>
          <a:xfrm>
            <a:off x="10415111" y="5306258"/>
            <a:ext cx="3168968"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Thumb Instruction Set</a:t>
            </a:r>
            <a:endParaRPr lang="en-US" sz="2200" dirty="0"/>
          </a:p>
        </p:txBody>
      </p:sp>
      <p:sp>
        <p:nvSpPr>
          <p:cNvPr id="15" name="Text 9"/>
          <p:cNvSpPr/>
          <p:nvPr/>
        </p:nvSpPr>
        <p:spPr>
          <a:xfrm>
            <a:off x="10415111" y="5796677"/>
            <a:ext cx="3421499"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Get introduced to the Thumb instruction set and its significance.</a:t>
            </a:r>
            <a:endParaRPr lang="en-US" sz="1750" dirty="0"/>
          </a:p>
        </p:txBody>
      </p:sp>
      <p:pic>
        <p:nvPicPr>
          <p:cNvPr id="16" name="Picture 15">
            <a:extLst>
              <a:ext uri="{FF2B5EF4-FFF2-40B4-BE49-F238E27FC236}">
                <a16:creationId xmlns:a16="http://schemas.microsoft.com/office/drawing/2014/main" id="{EABD40A3-EE0A-AEB1-E4F7-290CEA6692CF}"/>
              </a:ext>
            </a:extLst>
          </p:cNvPr>
          <p:cNvPicPr>
            <a:picLocks noChangeAspect="1"/>
          </p:cNvPicPr>
          <p:nvPr/>
        </p:nvPicPr>
        <p:blipFill>
          <a:blip r:embed="rId7"/>
          <a:stretch>
            <a:fillRect/>
          </a:stretch>
        </p:blipFill>
        <p:spPr>
          <a:xfrm>
            <a:off x="12904781" y="7843257"/>
            <a:ext cx="1603387" cy="201185"/>
          </a:xfrm>
          <a:prstGeom prst="rect">
            <a:avLst/>
          </a:prstGeom>
        </p:spPr>
      </p:pic>
      <p:sp>
        <p:nvSpPr>
          <p:cNvPr id="17" name="Rectangle 16">
            <a:extLst>
              <a:ext uri="{FF2B5EF4-FFF2-40B4-BE49-F238E27FC236}">
                <a16:creationId xmlns:a16="http://schemas.microsoft.com/office/drawing/2014/main" id="{7095BC9A-C0B3-85BF-1CB9-F4D13E78EF64}"/>
              </a:ext>
            </a:extLst>
          </p:cNvPr>
          <p:cNvSpPr/>
          <p:nvPr/>
        </p:nvSpPr>
        <p:spPr>
          <a:xfrm>
            <a:off x="12701240" y="7727795"/>
            <a:ext cx="1805336" cy="501805"/>
          </a:xfrm>
          <a:prstGeom prst="rect">
            <a:avLst/>
          </a:prstGeom>
          <a:solidFill>
            <a:srgbClr val="F9F6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220200" y="19645"/>
            <a:ext cx="5486400" cy="8229600"/>
          </a:xfrm>
          <a:prstGeom prst="rect">
            <a:avLst/>
          </a:prstGeom>
        </p:spPr>
      </p:pic>
      <p:sp>
        <p:nvSpPr>
          <p:cNvPr id="3" name="Text 0"/>
          <p:cNvSpPr/>
          <p:nvPr/>
        </p:nvSpPr>
        <p:spPr>
          <a:xfrm>
            <a:off x="569952" y="245806"/>
            <a:ext cx="5367814" cy="629265"/>
          </a:xfrm>
          <a:prstGeom prst="rect">
            <a:avLst/>
          </a:prstGeom>
          <a:noFill/>
          <a:ln/>
        </p:spPr>
        <p:txBody>
          <a:bodyPr wrap="none" lIns="0" tIns="0" rIns="0" bIns="0" rtlCol="0" anchor="t"/>
          <a:lstStyle/>
          <a:p>
            <a:pPr marL="0" indent="0" algn="l">
              <a:lnSpc>
                <a:spcPts val="4000"/>
              </a:lnSpc>
              <a:buNone/>
            </a:pPr>
            <a:r>
              <a:rPr lang="en-US" sz="3200" dirty="0">
                <a:solidFill>
                  <a:srgbClr val="484237"/>
                </a:solidFill>
                <a:latin typeface="Gelasio Semi Bold" pitchFamily="34" charset="0"/>
                <a:ea typeface="Gelasio Semi Bold" pitchFamily="34" charset="-122"/>
                <a:cs typeface="Gelasio Semi Bold" pitchFamily="34" charset="-120"/>
              </a:rPr>
              <a:t>Loading Constants in ARM</a:t>
            </a:r>
            <a:endParaRPr lang="en-US" sz="3200" dirty="0"/>
          </a:p>
        </p:txBody>
      </p:sp>
      <p:sp>
        <p:nvSpPr>
          <p:cNvPr id="4" name="Text 1"/>
          <p:cNvSpPr/>
          <p:nvPr/>
        </p:nvSpPr>
        <p:spPr>
          <a:xfrm>
            <a:off x="569952" y="875071"/>
            <a:ext cx="8004096" cy="1139943"/>
          </a:xfrm>
          <a:prstGeom prst="rect">
            <a:avLst/>
          </a:prstGeom>
          <a:noFill/>
          <a:ln/>
        </p:spPr>
        <p:txBody>
          <a:bodyPr wrap="square" lIns="0" tIns="0" rIns="0" bIns="0" rtlCol="0" anchor="t"/>
          <a:lstStyle/>
          <a:p>
            <a:pPr marL="0" indent="0" algn="l">
              <a:lnSpc>
                <a:spcPts val="2050"/>
              </a:lnSpc>
              <a:buNone/>
            </a:pPr>
            <a:r>
              <a:rPr lang="en-US" sz="1600" dirty="0">
                <a:solidFill>
                  <a:srgbClr val="746558"/>
                </a:solidFill>
                <a:latin typeface="Gelasio" pitchFamily="34" charset="0"/>
                <a:ea typeface="Gelasio" pitchFamily="34" charset="-122"/>
                <a:cs typeface="Gelasio" pitchFamily="34" charset="-120"/>
              </a:rPr>
              <a:t>Loading constants involves placing a fixed value into a register for computations, memory access, or control flow. This process initializes registers with known values using specific instruction formats.</a:t>
            </a:r>
          </a:p>
          <a:p>
            <a:pPr marL="0" indent="0" algn="l">
              <a:lnSpc>
                <a:spcPts val="2050"/>
              </a:lnSpc>
              <a:buNone/>
            </a:pPr>
            <a:r>
              <a:rPr lang="en-US" sz="2000" b="1" dirty="0">
                <a:solidFill>
                  <a:srgbClr val="746558"/>
                </a:solidFill>
                <a:latin typeface="Gelasio" pitchFamily="34" charset="0"/>
                <a:cs typeface="Gelasio" pitchFamily="34" charset="-120"/>
              </a:rPr>
              <a:t>Example of Instruction format are:</a:t>
            </a:r>
            <a:endParaRPr lang="en-US" sz="2000" b="1" dirty="0"/>
          </a:p>
        </p:txBody>
      </p:sp>
      <p:sp>
        <p:nvSpPr>
          <p:cNvPr id="5" name="Shape 2"/>
          <p:cNvSpPr/>
          <p:nvPr/>
        </p:nvSpPr>
        <p:spPr>
          <a:xfrm>
            <a:off x="569952" y="2198132"/>
            <a:ext cx="8004096" cy="1528167"/>
          </a:xfrm>
          <a:prstGeom prst="roundRect">
            <a:avLst>
              <a:gd name="adj" fmla="val 1503"/>
            </a:avLst>
          </a:prstGeom>
          <a:solidFill>
            <a:srgbClr val="EEE8DD"/>
          </a:solidFill>
          <a:ln/>
        </p:spPr>
        <p:txBody>
          <a:bodyPr/>
          <a:lstStyle/>
          <a:p>
            <a:endParaRPr lang="LID4096"/>
          </a:p>
        </p:txBody>
      </p:sp>
      <p:sp>
        <p:nvSpPr>
          <p:cNvPr id="6" name="Text 3"/>
          <p:cNvSpPr/>
          <p:nvPr/>
        </p:nvSpPr>
        <p:spPr>
          <a:xfrm>
            <a:off x="732711" y="2198132"/>
            <a:ext cx="2035731" cy="254437"/>
          </a:xfrm>
          <a:prstGeom prst="rect">
            <a:avLst/>
          </a:prstGeom>
          <a:noFill/>
          <a:ln/>
        </p:spPr>
        <p:txBody>
          <a:bodyPr wrap="none" lIns="0" tIns="0" rIns="0" bIns="0" rtlCol="0" anchor="t"/>
          <a:lstStyle/>
          <a:p>
            <a:pPr marL="0" indent="0" algn="l">
              <a:lnSpc>
                <a:spcPts val="2000"/>
              </a:lnSpc>
              <a:buNone/>
            </a:pPr>
            <a:r>
              <a:rPr lang="en-US" sz="1600" dirty="0">
                <a:solidFill>
                  <a:srgbClr val="746558"/>
                </a:solidFill>
                <a:latin typeface="Gelasio Semi Bold" pitchFamily="34" charset="0"/>
                <a:ea typeface="Gelasio Semi Bold" pitchFamily="34" charset="-122"/>
                <a:cs typeface="Gelasio Semi Bold" pitchFamily="34" charset="-120"/>
              </a:rPr>
              <a:t>MOV</a:t>
            </a:r>
            <a:endParaRPr lang="en-US" sz="1600" dirty="0"/>
          </a:p>
        </p:txBody>
      </p:sp>
      <p:sp>
        <p:nvSpPr>
          <p:cNvPr id="7" name="Text 4"/>
          <p:cNvSpPr/>
          <p:nvPr/>
        </p:nvSpPr>
        <p:spPr>
          <a:xfrm>
            <a:off x="732711" y="2550200"/>
            <a:ext cx="7678579" cy="260509"/>
          </a:xfrm>
          <a:prstGeom prst="rect">
            <a:avLst/>
          </a:prstGeom>
          <a:noFill/>
          <a:ln/>
        </p:spPr>
        <p:txBody>
          <a:bodyPr wrap="none" lIns="0" tIns="0" rIns="0" bIns="0" rtlCol="0" anchor="t"/>
          <a:lstStyle/>
          <a:p>
            <a:pPr marL="0" indent="0" algn="l">
              <a:lnSpc>
                <a:spcPts val="2050"/>
              </a:lnSpc>
              <a:buNone/>
            </a:pPr>
            <a:r>
              <a:rPr lang="en-US" sz="1600" dirty="0">
                <a:solidFill>
                  <a:srgbClr val="746558"/>
                </a:solidFill>
                <a:latin typeface="Gelasio" pitchFamily="34" charset="0"/>
                <a:ea typeface="Gelasio" pitchFamily="34" charset="-122"/>
                <a:cs typeface="Gelasio" pitchFamily="34" charset="-120"/>
              </a:rPr>
              <a:t>Used for small constants (8-bit immediate</a:t>
            </a:r>
            <a:r>
              <a:rPr lang="en-US" sz="1250" dirty="0">
                <a:solidFill>
                  <a:srgbClr val="746558"/>
                </a:solidFill>
                <a:latin typeface="Gelasio" pitchFamily="34" charset="0"/>
                <a:ea typeface="Gelasio" pitchFamily="34" charset="-122"/>
                <a:cs typeface="Gelasio" pitchFamily="34" charset="-120"/>
              </a:rPr>
              <a:t>).</a:t>
            </a:r>
            <a:endParaRPr lang="en-US" sz="1250" dirty="0"/>
          </a:p>
        </p:txBody>
      </p:sp>
      <p:sp>
        <p:nvSpPr>
          <p:cNvPr id="8" name="Shape 5"/>
          <p:cNvSpPr/>
          <p:nvPr/>
        </p:nvSpPr>
        <p:spPr>
          <a:xfrm>
            <a:off x="732711" y="2993827"/>
            <a:ext cx="7678579" cy="504587"/>
          </a:xfrm>
          <a:prstGeom prst="roundRect">
            <a:avLst>
              <a:gd name="adj" fmla="val 4841"/>
            </a:avLst>
          </a:prstGeom>
          <a:solidFill>
            <a:srgbClr val="ECE6DF"/>
          </a:solidFill>
          <a:ln/>
        </p:spPr>
        <p:txBody>
          <a:bodyPr/>
          <a:lstStyle/>
          <a:p>
            <a:endParaRPr lang="LID4096"/>
          </a:p>
        </p:txBody>
      </p:sp>
      <p:sp>
        <p:nvSpPr>
          <p:cNvPr id="9" name="Shape 6"/>
          <p:cNvSpPr/>
          <p:nvPr/>
        </p:nvSpPr>
        <p:spPr>
          <a:xfrm>
            <a:off x="724614" y="2993827"/>
            <a:ext cx="7694771" cy="504587"/>
          </a:xfrm>
          <a:prstGeom prst="roundRect">
            <a:avLst>
              <a:gd name="adj" fmla="val 4841"/>
            </a:avLst>
          </a:prstGeom>
          <a:solidFill>
            <a:srgbClr val="ECE6DF"/>
          </a:solidFill>
          <a:ln/>
        </p:spPr>
        <p:txBody>
          <a:bodyPr/>
          <a:lstStyle/>
          <a:p>
            <a:endParaRPr lang="LID4096"/>
          </a:p>
        </p:txBody>
      </p:sp>
      <p:sp>
        <p:nvSpPr>
          <p:cNvPr id="10" name="Text 7"/>
          <p:cNvSpPr/>
          <p:nvPr/>
        </p:nvSpPr>
        <p:spPr>
          <a:xfrm>
            <a:off x="887373" y="3115866"/>
            <a:ext cx="7369254" cy="260509"/>
          </a:xfrm>
          <a:prstGeom prst="rect">
            <a:avLst/>
          </a:prstGeom>
          <a:noFill/>
          <a:ln/>
        </p:spPr>
        <p:txBody>
          <a:bodyPr wrap="none" lIns="0" tIns="0" rIns="0" bIns="0" rtlCol="0" anchor="t"/>
          <a:lstStyle/>
          <a:p>
            <a:pPr marL="0" indent="0" algn="l">
              <a:lnSpc>
                <a:spcPts val="2050"/>
              </a:lnSpc>
              <a:buNone/>
            </a:pPr>
            <a:r>
              <a:rPr lang="en-US" sz="1600" dirty="0">
                <a:solidFill>
                  <a:srgbClr val="746558"/>
                </a:solidFill>
                <a:highlight>
                  <a:srgbClr val="ECE6DF"/>
                </a:highlight>
                <a:latin typeface="Consolas" pitchFamily="34" charset="0"/>
                <a:ea typeface="Consolas" pitchFamily="34" charset="-122"/>
                <a:cs typeface="Consolas" pitchFamily="34" charset="-120"/>
              </a:rPr>
              <a:t>MOV R0, #0xFF ; Load small constant</a:t>
            </a:r>
            <a:endParaRPr lang="en-US" sz="1600" dirty="0"/>
          </a:p>
        </p:txBody>
      </p:sp>
      <p:sp>
        <p:nvSpPr>
          <p:cNvPr id="11" name="Shape 8"/>
          <p:cNvSpPr/>
          <p:nvPr/>
        </p:nvSpPr>
        <p:spPr>
          <a:xfrm>
            <a:off x="569952" y="3823930"/>
            <a:ext cx="8004096" cy="1625798"/>
          </a:xfrm>
          <a:prstGeom prst="roundRect">
            <a:avLst>
              <a:gd name="adj" fmla="val 1503"/>
            </a:avLst>
          </a:prstGeom>
          <a:solidFill>
            <a:srgbClr val="EEE8DD"/>
          </a:solidFill>
          <a:ln/>
        </p:spPr>
        <p:txBody>
          <a:bodyPr/>
          <a:lstStyle/>
          <a:p>
            <a:endParaRPr lang="en-US" dirty="0"/>
          </a:p>
        </p:txBody>
      </p:sp>
      <p:sp>
        <p:nvSpPr>
          <p:cNvPr id="12" name="Text 9"/>
          <p:cNvSpPr/>
          <p:nvPr/>
        </p:nvSpPr>
        <p:spPr>
          <a:xfrm>
            <a:off x="732711" y="3986689"/>
            <a:ext cx="2035731" cy="254437"/>
          </a:xfrm>
          <a:prstGeom prst="rect">
            <a:avLst/>
          </a:prstGeom>
          <a:noFill/>
          <a:ln/>
        </p:spPr>
        <p:txBody>
          <a:bodyPr wrap="none" lIns="0" tIns="0" rIns="0" bIns="0" rtlCol="0" anchor="t"/>
          <a:lstStyle/>
          <a:p>
            <a:pPr marL="0" indent="0" algn="l">
              <a:lnSpc>
                <a:spcPts val="2000"/>
              </a:lnSpc>
              <a:buNone/>
            </a:pPr>
            <a:r>
              <a:rPr lang="en-US" sz="1600" dirty="0">
                <a:solidFill>
                  <a:srgbClr val="746558"/>
                </a:solidFill>
                <a:latin typeface="Gelasio Semi Bold" pitchFamily="34" charset="0"/>
                <a:ea typeface="Gelasio Semi Bold" pitchFamily="34" charset="-122"/>
                <a:cs typeface="Gelasio Semi Bold" pitchFamily="34" charset="-120"/>
              </a:rPr>
              <a:t>LDR-Load Register</a:t>
            </a:r>
            <a:endParaRPr lang="en-US" sz="1600" dirty="0"/>
          </a:p>
        </p:txBody>
      </p:sp>
      <p:sp>
        <p:nvSpPr>
          <p:cNvPr id="13" name="Text 10"/>
          <p:cNvSpPr/>
          <p:nvPr/>
        </p:nvSpPr>
        <p:spPr>
          <a:xfrm>
            <a:off x="732711" y="4338757"/>
            <a:ext cx="7678579" cy="260509"/>
          </a:xfrm>
          <a:prstGeom prst="rect">
            <a:avLst/>
          </a:prstGeom>
          <a:noFill/>
          <a:ln/>
        </p:spPr>
        <p:txBody>
          <a:bodyPr wrap="none" lIns="0" tIns="0" rIns="0" bIns="0" rtlCol="0" anchor="t"/>
          <a:lstStyle/>
          <a:p>
            <a:pPr marL="0" indent="0" algn="l">
              <a:lnSpc>
                <a:spcPts val="2050"/>
              </a:lnSpc>
              <a:buNone/>
            </a:pPr>
            <a:r>
              <a:rPr lang="en-US" sz="1600" dirty="0">
                <a:solidFill>
                  <a:srgbClr val="746558"/>
                </a:solidFill>
                <a:latin typeface="Gelasio" pitchFamily="34" charset="0"/>
                <a:ea typeface="Gelasio" pitchFamily="34" charset="-122"/>
                <a:cs typeface="Gelasio" pitchFamily="34" charset="-120"/>
              </a:rPr>
              <a:t>Used for large constants via literal pools.</a:t>
            </a:r>
            <a:endParaRPr lang="en-US" sz="1600" dirty="0"/>
          </a:p>
        </p:txBody>
      </p:sp>
      <p:sp>
        <p:nvSpPr>
          <p:cNvPr id="14" name="Shape 11"/>
          <p:cNvSpPr/>
          <p:nvPr/>
        </p:nvSpPr>
        <p:spPr>
          <a:xfrm>
            <a:off x="732711" y="4782383"/>
            <a:ext cx="7678579" cy="504587"/>
          </a:xfrm>
          <a:prstGeom prst="roundRect">
            <a:avLst>
              <a:gd name="adj" fmla="val 4841"/>
            </a:avLst>
          </a:prstGeom>
          <a:solidFill>
            <a:srgbClr val="ECE6DF"/>
          </a:solidFill>
          <a:ln/>
        </p:spPr>
        <p:txBody>
          <a:bodyPr/>
          <a:lstStyle/>
          <a:p>
            <a:endParaRPr lang="LID4096"/>
          </a:p>
        </p:txBody>
      </p:sp>
      <p:sp>
        <p:nvSpPr>
          <p:cNvPr id="15" name="Shape 12"/>
          <p:cNvSpPr/>
          <p:nvPr/>
        </p:nvSpPr>
        <p:spPr>
          <a:xfrm>
            <a:off x="724614" y="4782383"/>
            <a:ext cx="7694771" cy="504587"/>
          </a:xfrm>
          <a:prstGeom prst="roundRect">
            <a:avLst>
              <a:gd name="adj" fmla="val 4841"/>
            </a:avLst>
          </a:prstGeom>
          <a:solidFill>
            <a:srgbClr val="ECE6DF"/>
          </a:solidFill>
          <a:ln/>
        </p:spPr>
        <p:txBody>
          <a:bodyPr/>
          <a:lstStyle/>
          <a:p>
            <a:endParaRPr lang="LID4096"/>
          </a:p>
        </p:txBody>
      </p:sp>
      <p:sp>
        <p:nvSpPr>
          <p:cNvPr id="16" name="Text 13"/>
          <p:cNvSpPr/>
          <p:nvPr/>
        </p:nvSpPr>
        <p:spPr>
          <a:xfrm>
            <a:off x="887373" y="4904423"/>
            <a:ext cx="7369254" cy="260509"/>
          </a:xfrm>
          <a:prstGeom prst="rect">
            <a:avLst/>
          </a:prstGeom>
          <a:noFill/>
          <a:ln/>
        </p:spPr>
        <p:txBody>
          <a:bodyPr wrap="none" lIns="0" tIns="0" rIns="0" bIns="0" rtlCol="0" anchor="t"/>
          <a:lstStyle/>
          <a:p>
            <a:pPr marL="0" indent="0" algn="l">
              <a:lnSpc>
                <a:spcPts val="2050"/>
              </a:lnSpc>
              <a:buNone/>
            </a:pPr>
            <a:r>
              <a:rPr lang="en-US" sz="1600" dirty="0">
                <a:solidFill>
                  <a:srgbClr val="746558"/>
                </a:solidFill>
                <a:highlight>
                  <a:srgbClr val="ECE6DF"/>
                </a:highlight>
                <a:latin typeface="Consolas" pitchFamily="34" charset="0"/>
                <a:ea typeface="Consolas" pitchFamily="34" charset="-122"/>
                <a:cs typeface="Consolas" pitchFamily="34" charset="-120"/>
              </a:rPr>
              <a:t>LDR R1, =0x12345678 ; Load large constant</a:t>
            </a:r>
            <a:endParaRPr lang="en-US" sz="1600" dirty="0"/>
          </a:p>
        </p:txBody>
      </p:sp>
      <p:sp>
        <p:nvSpPr>
          <p:cNvPr id="17" name="Shape 14"/>
          <p:cNvSpPr/>
          <p:nvPr/>
        </p:nvSpPr>
        <p:spPr>
          <a:xfrm>
            <a:off x="569952" y="5720356"/>
            <a:ext cx="8004096" cy="938093"/>
          </a:xfrm>
          <a:prstGeom prst="roundRect">
            <a:avLst>
              <a:gd name="adj" fmla="val 2604"/>
            </a:avLst>
          </a:prstGeom>
          <a:solidFill>
            <a:srgbClr val="EEE8DD"/>
          </a:solidFill>
          <a:ln/>
        </p:spPr>
        <p:txBody>
          <a:bodyPr/>
          <a:lstStyle/>
          <a:p>
            <a:endParaRPr lang="LID4096"/>
          </a:p>
        </p:txBody>
      </p:sp>
      <p:sp>
        <p:nvSpPr>
          <p:cNvPr id="18" name="Text 15"/>
          <p:cNvSpPr/>
          <p:nvPr/>
        </p:nvSpPr>
        <p:spPr>
          <a:xfrm>
            <a:off x="732711" y="5775246"/>
            <a:ext cx="2035731" cy="254437"/>
          </a:xfrm>
          <a:prstGeom prst="rect">
            <a:avLst/>
          </a:prstGeom>
          <a:noFill/>
          <a:ln/>
        </p:spPr>
        <p:txBody>
          <a:bodyPr wrap="none" lIns="0" tIns="0" rIns="0" bIns="0" rtlCol="0" anchor="t"/>
          <a:lstStyle/>
          <a:p>
            <a:pPr marL="0" indent="0" algn="l">
              <a:lnSpc>
                <a:spcPts val="2000"/>
              </a:lnSpc>
              <a:buNone/>
            </a:pPr>
            <a:r>
              <a:rPr lang="en-US" sz="1600" dirty="0">
                <a:solidFill>
                  <a:srgbClr val="746558"/>
                </a:solidFill>
                <a:latin typeface="Gelasio Semi Bold" pitchFamily="34" charset="0"/>
                <a:ea typeface="Gelasio Semi Bold" pitchFamily="34" charset="-122"/>
                <a:cs typeface="Gelasio Semi Bold" pitchFamily="34" charset="-120"/>
              </a:rPr>
              <a:t>MVN</a:t>
            </a:r>
            <a:endParaRPr lang="en-US" sz="1600" dirty="0"/>
          </a:p>
        </p:txBody>
      </p:sp>
      <p:sp>
        <p:nvSpPr>
          <p:cNvPr id="19" name="Text 16"/>
          <p:cNvSpPr/>
          <p:nvPr/>
        </p:nvSpPr>
        <p:spPr>
          <a:xfrm>
            <a:off x="707946" y="5976935"/>
            <a:ext cx="7678579" cy="396837"/>
          </a:xfrm>
          <a:prstGeom prst="rect">
            <a:avLst/>
          </a:prstGeom>
          <a:noFill/>
          <a:ln/>
        </p:spPr>
        <p:txBody>
          <a:bodyPr wrap="none" lIns="0" tIns="0" rIns="0" bIns="0" rtlCol="0" anchor="t"/>
          <a:lstStyle/>
          <a:p>
            <a:pPr marL="0" indent="0" algn="l">
              <a:lnSpc>
                <a:spcPts val="2050"/>
              </a:lnSpc>
              <a:buNone/>
            </a:pPr>
            <a:r>
              <a:rPr lang="en-US" sz="1600" dirty="0">
                <a:solidFill>
                  <a:srgbClr val="746558"/>
                </a:solidFill>
                <a:latin typeface="Gelasio" pitchFamily="34" charset="0"/>
                <a:ea typeface="Gelasio" pitchFamily="34" charset="-122"/>
                <a:cs typeface="Gelasio" pitchFamily="34" charset="-120"/>
              </a:rPr>
              <a:t>Loads the bitwise NOT of a constant.</a:t>
            </a:r>
          </a:p>
          <a:p>
            <a:pPr marL="0" indent="0" algn="l">
              <a:lnSpc>
                <a:spcPts val="2050"/>
              </a:lnSpc>
              <a:buNone/>
            </a:pPr>
            <a:r>
              <a:rPr lang="en-US" sz="1250" dirty="0">
                <a:solidFill>
                  <a:srgbClr val="746558"/>
                </a:solidFill>
                <a:latin typeface="Gelasio" pitchFamily="34" charset="0"/>
                <a:ea typeface="Gelasio" pitchFamily="34" charset="-122"/>
                <a:cs typeface="Gelasio" pitchFamily="34" charset="-120"/>
              </a:rPr>
              <a:t>MVN R0,#0  ;R0=0’</a:t>
            </a:r>
          </a:p>
          <a:p>
            <a:pPr marL="0" indent="0" algn="l">
              <a:lnSpc>
                <a:spcPts val="2050"/>
              </a:lnSpc>
              <a:buNone/>
            </a:pPr>
            <a:endParaRPr lang="en-US" sz="1250" dirty="0"/>
          </a:p>
        </p:txBody>
      </p:sp>
      <p:sp>
        <p:nvSpPr>
          <p:cNvPr id="20" name="Shape 17"/>
          <p:cNvSpPr/>
          <p:nvPr/>
        </p:nvSpPr>
        <p:spPr>
          <a:xfrm>
            <a:off x="569952" y="6713339"/>
            <a:ext cx="8004096" cy="938093"/>
          </a:xfrm>
          <a:prstGeom prst="roundRect">
            <a:avLst>
              <a:gd name="adj" fmla="val 2604"/>
            </a:avLst>
          </a:prstGeom>
          <a:solidFill>
            <a:srgbClr val="EEE8DD"/>
          </a:solidFill>
          <a:ln/>
        </p:spPr>
        <p:txBody>
          <a:bodyPr/>
          <a:lstStyle/>
          <a:p>
            <a:endParaRPr lang="LID4096"/>
          </a:p>
        </p:txBody>
      </p:sp>
      <p:sp>
        <p:nvSpPr>
          <p:cNvPr id="21" name="Text 18"/>
          <p:cNvSpPr/>
          <p:nvPr/>
        </p:nvSpPr>
        <p:spPr>
          <a:xfrm>
            <a:off x="732711" y="6766320"/>
            <a:ext cx="2035731" cy="364216"/>
          </a:xfrm>
          <a:prstGeom prst="rect">
            <a:avLst/>
          </a:prstGeom>
          <a:noFill/>
          <a:ln/>
        </p:spPr>
        <p:txBody>
          <a:bodyPr wrap="none" lIns="0" tIns="0" rIns="0" bIns="0" rtlCol="0" anchor="t"/>
          <a:lstStyle/>
          <a:p>
            <a:pPr marL="0" indent="0" algn="l">
              <a:lnSpc>
                <a:spcPts val="2000"/>
              </a:lnSpc>
              <a:buNone/>
            </a:pPr>
            <a:r>
              <a:rPr lang="en-US" sz="1600" dirty="0">
                <a:solidFill>
                  <a:srgbClr val="746558"/>
                </a:solidFill>
                <a:latin typeface="Gelasio Semi Bold" pitchFamily="34" charset="0"/>
                <a:ea typeface="Gelasio Semi Bold" pitchFamily="34" charset="-122"/>
                <a:cs typeface="Gelasio Semi Bold" pitchFamily="34" charset="-120"/>
              </a:rPr>
              <a:t>ADR-Address Relative </a:t>
            </a:r>
            <a:endParaRPr lang="en-US" sz="1600" dirty="0"/>
          </a:p>
        </p:txBody>
      </p:sp>
      <p:sp>
        <p:nvSpPr>
          <p:cNvPr id="22" name="Text 19"/>
          <p:cNvSpPr/>
          <p:nvPr/>
        </p:nvSpPr>
        <p:spPr>
          <a:xfrm>
            <a:off x="732711" y="7010399"/>
            <a:ext cx="7678579" cy="478275"/>
          </a:xfrm>
          <a:prstGeom prst="rect">
            <a:avLst/>
          </a:prstGeom>
          <a:noFill/>
          <a:ln/>
        </p:spPr>
        <p:txBody>
          <a:bodyPr wrap="none" lIns="0" tIns="0" rIns="0" bIns="0" rtlCol="0" anchor="t"/>
          <a:lstStyle/>
          <a:p>
            <a:pPr marL="0" indent="0" algn="l">
              <a:lnSpc>
                <a:spcPts val="2050"/>
              </a:lnSpc>
              <a:buNone/>
            </a:pPr>
            <a:r>
              <a:rPr lang="en-US" sz="1600" dirty="0">
                <a:solidFill>
                  <a:srgbClr val="746558"/>
                </a:solidFill>
                <a:latin typeface="Gelasio" pitchFamily="34" charset="0"/>
                <a:ea typeface="Gelasio" pitchFamily="34" charset="-122"/>
                <a:cs typeface="Gelasio" pitchFamily="34" charset="-120"/>
              </a:rPr>
              <a:t>Loads the address of a label.</a:t>
            </a:r>
          </a:p>
          <a:p>
            <a:pPr marL="0" indent="0" algn="l">
              <a:lnSpc>
                <a:spcPts val="2050"/>
              </a:lnSpc>
              <a:buNone/>
            </a:pPr>
            <a:r>
              <a:rPr lang="en-US" sz="1600" dirty="0">
                <a:solidFill>
                  <a:srgbClr val="746558"/>
                </a:solidFill>
                <a:latin typeface="Gelasio" pitchFamily="34" charset="0"/>
                <a:cs typeface="Gelasio" pitchFamily="34" charset="-120"/>
              </a:rPr>
              <a:t>ADR R0,data       ;R0=address of data</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6258758" y="606862"/>
            <a:ext cx="7599283" cy="1379220"/>
          </a:xfrm>
          <a:prstGeom prst="rect">
            <a:avLst/>
          </a:prstGeom>
          <a:noFill/>
          <a:ln/>
        </p:spPr>
        <p:txBody>
          <a:bodyPr wrap="square" lIns="0" tIns="0" rIns="0" bIns="0" rtlCol="0" anchor="t"/>
          <a:lstStyle/>
          <a:p>
            <a:pPr marL="0" indent="0" algn="l">
              <a:lnSpc>
                <a:spcPts val="5400"/>
              </a:lnSpc>
              <a:buNone/>
            </a:pPr>
            <a:r>
              <a:rPr lang="en-US" sz="4300" dirty="0">
                <a:solidFill>
                  <a:srgbClr val="484237"/>
                </a:solidFill>
                <a:latin typeface="Gelasio Semi Bold" pitchFamily="34" charset="0"/>
                <a:ea typeface="Gelasio Semi Bold" pitchFamily="34" charset="-122"/>
                <a:cs typeface="Gelasio Semi Bold" pitchFamily="34" charset="-120"/>
              </a:rPr>
              <a:t>Conditional Execution in ARM</a:t>
            </a:r>
            <a:endParaRPr lang="en-US" sz="4300" dirty="0"/>
          </a:p>
        </p:txBody>
      </p:sp>
      <p:sp>
        <p:nvSpPr>
          <p:cNvPr id="4" name="Text 1"/>
          <p:cNvSpPr/>
          <p:nvPr/>
        </p:nvSpPr>
        <p:spPr>
          <a:xfrm>
            <a:off x="6258758" y="1986083"/>
            <a:ext cx="7599283" cy="1743550"/>
          </a:xfrm>
          <a:prstGeom prst="rect">
            <a:avLst/>
          </a:prstGeom>
          <a:noFill/>
          <a:ln/>
        </p:spPr>
        <p:txBody>
          <a:bodyPr wrap="square" lIns="0" tIns="0" rIns="0" bIns="0" rtlCol="0" anchor="t"/>
          <a:lstStyle/>
          <a:p>
            <a:pPr marL="0" indent="0" algn="l">
              <a:lnSpc>
                <a:spcPts val="2750"/>
              </a:lnSpc>
              <a:buNone/>
            </a:pPr>
            <a:r>
              <a:rPr lang="en-US" sz="1700" dirty="0">
                <a:solidFill>
                  <a:srgbClr val="746558"/>
                </a:solidFill>
                <a:latin typeface="Gelasio" pitchFamily="34" charset="0"/>
                <a:ea typeface="Gelasio" pitchFamily="34" charset="-122"/>
                <a:cs typeface="Gelasio" pitchFamily="34" charset="-120"/>
              </a:rPr>
              <a:t>ARM allows almost every instruction to be executed conditionally based on flags, specified by a two-letter suffix (e.g., EQ, CC). This minimizes branching, reduces pipeline stalls, and improves performance by avoiding jump instructions, leading to more compact code.</a:t>
            </a:r>
          </a:p>
          <a:p>
            <a:pPr marL="0" indent="0" algn="l">
              <a:lnSpc>
                <a:spcPts val="2750"/>
              </a:lnSpc>
              <a:buNone/>
            </a:pPr>
            <a:r>
              <a:rPr lang="en-US" b="1" dirty="0">
                <a:solidFill>
                  <a:srgbClr val="746558"/>
                </a:solidFill>
                <a:latin typeface="Gelasio" pitchFamily="34" charset="0"/>
                <a:cs typeface="Gelasio" pitchFamily="34" charset="-120"/>
              </a:rPr>
              <a:t>-After </a:t>
            </a:r>
            <a:r>
              <a:rPr lang="en-US" b="1" dirty="0" err="1">
                <a:solidFill>
                  <a:srgbClr val="746558"/>
                </a:solidFill>
                <a:latin typeface="Gelasio" pitchFamily="34" charset="0"/>
                <a:cs typeface="Gelasio" pitchFamily="34" charset="-120"/>
              </a:rPr>
              <a:t>arthmetic</a:t>
            </a:r>
            <a:r>
              <a:rPr lang="en-US" b="1" dirty="0">
                <a:solidFill>
                  <a:srgbClr val="746558"/>
                </a:solidFill>
                <a:latin typeface="Gelasio" pitchFamily="34" charset="0"/>
                <a:cs typeface="Gelasio" pitchFamily="34" charset="-120"/>
              </a:rPr>
              <a:t> or Logical Instruction, the following flags set;</a:t>
            </a:r>
            <a:endParaRPr lang="en-US" b="1" dirty="0"/>
          </a:p>
        </p:txBody>
      </p:sp>
      <p:pic>
        <p:nvPicPr>
          <p:cNvPr id="5" name="Image 1" descr="preencoded.png"/>
          <p:cNvPicPr>
            <a:picLocks noChangeAspect="1"/>
          </p:cNvPicPr>
          <p:nvPr/>
        </p:nvPicPr>
        <p:blipFill>
          <a:blip r:embed="rId3"/>
          <a:stretch>
            <a:fillRect/>
          </a:stretch>
        </p:blipFill>
        <p:spPr>
          <a:xfrm>
            <a:off x="6258758" y="3977878"/>
            <a:ext cx="551736" cy="551736"/>
          </a:xfrm>
          <a:prstGeom prst="rect">
            <a:avLst/>
          </a:prstGeom>
        </p:spPr>
      </p:pic>
      <p:sp>
        <p:nvSpPr>
          <p:cNvPr id="6" name="Text 2"/>
          <p:cNvSpPr/>
          <p:nvPr/>
        </p:nvSpPr>
        <p:spPr>
          <a:xfrm>
            <a:off x="6258758" y="4750237"/>
            <a:ext cx="2349103" cy="344805"/>
          </a:xfrm>
          <a:prstGeom prst="rect">
            <a:avLst/>
          </a:prstGeom>
          <a:noFill/>
          <a:ln/>
        </p:spPr>
        <p:txBody>
          <a:bodyPr wrap="none" lIns="0" tIns="0" rIns="0" bIns="0" rtlCol="0" anchor="t"/>
          <a:lstStyle/>
          <a:p>
            <a:pPr marL="0" indent="0" algn="l">
              <a:lnSpc>
                <a:spcPts val="2700"/>
              </a:lnSpc>
              <a:buNone/>
            </a:pPr>
            <a:r>
              <a:rPr lang="en-US" sz="2150" dirty="0">
                <a:solidFill>
                  <a:srgbClr val="746558"/>
                </a:solidFill>
                <a:latin typeface="Gelasio Semi Bold" pitchFamily="34" charset="0"/>
                <a:ea typeface="Gelasio Semi Bold" pitchFamily="34" charset="-122"/>
                <a:cs typeface="Gelasio Semi Bold" pitchFamily="34" charset="-120"/>
              </a:rPr>
              <a:t>N (Negative)</a:t>
            </a:r>
            <a:endParaRPr lang="en-US" sz="2150" dirty="0"/>
          </a:p>
        </p:txBody>
      </p:sp>
      <p:sp>
        <p:nvSpPr>
          <p:cNvPr id="7" name="Text 3"/>
          <p:cNvSpPr/>
          <p:nvPr/>
        </p:nvSpPr>
        <p:spPr>
          <a:xfrm>
            <a:off x="6258758" y="5227439"/>
            <a:ext cx="2349103" cy="353139"/>
          </a:xfrm>
          <a:prstGeom prst="rect">
            <a:avLst/>
          </a:prstGeom>
          <a:noFill/>
          <a:ln/>
        </p:spPr>
        <p:txBody>
          <a:bodyPr wrap="none" lIns="0" tIns="0" rIns="0" bIns="0" rtlCol="0" anchor="t"/>
          <a:lstStyle/>
          <a:p>
            <a:pPr marL="0" indent="0" algn="l">
              <a:lnSpc>
                <a:spcPts val="2750"/>
              </a:lnSpc>
              <a:buNone/>
            </a:pPr>
            <a:r>
              <a:rPr lang="en-US" sz="1700" dirty="0">
                <a:solidFill>
                  <a:srgbClr val="746558"/>
                </a:solidFill>
                <a:latin typeface="Gelasio" pitchFamily="34" charset="0"/>
                <a:ea typeface="Gelasio" pitchFamily="34" charset="-122"/>
                <a:cs typeface="Gelasio" pitchFamily="34" charset="-120"/>
              </a:rPr>
              <a:t>Result is negative.</a:t>
            </a:r>
            <a:endParaRPr lang="en-US" sz="1700" dirty="0"/>
          </a:p>
        </p:txBody>
      </p:sp>
      <p:pic>
        <p:nvPicPr>
          <p:cNvPr id="8" name="Image 2" descr="preencoded.png"/>
          <p:cNvPicPr>
            <a:picLocks noChangeAspect="1"/>
          </p:cNvPicPr>
          <p:nvPr/>
        </p:nvPicPr>
        <p:blipFill>
          <a:blip r:embed="rId4"/>
          <a:stretch>
            <a:fillRect/>
          </a:stretch>
        </p:blipFill>
        <p:spPr>
          <a:xfrm>
            <a:off x="8883729" y="3977878"/>
            <a:ext cx="551736" cy="551736"/>
          </a:xfrm>
          <a:prstGeom prst="rect">
            <a:avLst/>
          </a:prstGeom>
        </p:spPr>
      </p:pic>
      <p:sp>
        <p:nvSpPr>
          <p:cNvPr id="9" name="Text 4"/>
          <p:cNvSpPr/>
          <p:nvPr/>
        </p:nvSpPr>
        <p:spPr>
          <a:xfrm>
            <a:off x="8883729" y="4750237"/>
            <a:ext cx="2349222" cy="344805"/>
          </a:xfrm>
          <a:prstGeom prst="rect">
            <a:avLst/>
          </a:prstGeom>
          <a:noFill/>
          <a:ln/>
        </p:spPr>
        <p:txBody>
          <a:bodyPr wrap="none" lIns="0" tIns="0" rIns="0" bIns="0" rtlCol="0" anchor="t"/>
          <a:lstStyle/>
          <a:p>
            <a:pPr marL="0" indent="0" algn="l">
              <a:lnSpc>
                <a:spcPts val="2700"/>
              </a:lnSpc>
              <a:buNone/>
            </a:pPr>
            <a:r>
              <a:rPr lang="en-US" sz="2150" dirty="0">
                <a:solidFill>
                  <a:srgbClr val="746558"/>
                </a:solidFill>
                <a:latin typeface="Gelasio Semi Bold" pitchFamily="34" charset="0"/>
                <a:ea typeface="Gelasio Semi Bold" pitchFamily="34" charset="-122"/>
                <a:cs typeface="Gelasio Semi Bold" pitchFamily="34" charset="-120"/>
              </a:rPr>
              <a:t>Z (Zero)</a:t>
            </a:r>
            <a:endParaRPr lang="en-US" sz="2150" dirty="0"/>
          </a:p>
        </p:txBody>
      </p:sp>
      <p:sp>
        <p:nvSpPr>
          <p:cNvPr id="10" name="Text 5"/>
          <p:cNvSpPr/>
          <p:nvPr/>
        </p:nvSpPr>
        <p:spPr>
          <a:xfrm>
            <a:off x="8883729" y="5227439"/>
            <a:ext cx="2349222" cy="353139"/>
          </a:xfrm>
          <a:prstGeom prst="rect">
            <a:avLst/>
          </a:prstGeom>
          <a:noFill/>
          <a:ln/>
        </p:spPr>
        <p:txBody>
          <a:bodyPr wrap="none" lIns="0" tIns="0" rIns="0" bIns="0" rtlCol="0" anchor="t"/>
          <a:lstStyle/>
          <a:p>
            <a:pPr marL="0" indent="0" algn="l">
              <a:lnSpc>
                <a:spcPts val="2750"/>
              </a:lnSpc>
              <a:buNone/>
            </a:pPr>
            <a:r>
              <a:rPr lang="en-US" sz="1700" dirty="0">
                <a:solidFill>
                  <a:srgbClr val="746558"/>
                </a:solidFill>
                <a:latin typeface="Gelasio" pitchFamily="34" charset="0"/>
                <a:ea typeface="Gelasio" pitchFamily="34" charset="-122"/>
                <a:cs typeface="Gelasio" pitchFamily="34" charset="-120"/>
              </a:rPr>
              <a:t>Result is zero.</a:t>
            </a:r>
            <a:endParaRPr lang="en-US" sz="1700" dirty="0"/>
          </a:p>
        </p:txBody>
      </p:sp>
      <p:sp>
        <p:nvSpPr>
          <p:cNvPr id="12" name="Text 6"/>
          <p:cNvSpPr/>
          <p:nvPr/>
        </p:nvSpPr>
        <p:spPr>
          <a:xfrm>
            <a:off x="11508819" y="4750237"/>
            <a:ext cx="2349103" cy="344805"/>
          </a:xfrm>
          <a:prstGeom prst="rect">
            <a:avLst/>
          </a:prstGeom>
          <a:noFill/>
          <a:ln/>
        </p:spPr>
        <p:txBody>
          <a:bodyPr wrap="none" lIns="0" tIns="0" rIns="0" bIns="0" rtlCol="0" anchor="t"/>
          <a:lstStyle/>
          <a:p>
            <a:pPr marL="0" indent="0" algn="l">
              <a:lnSpc>
                <a:spcPts val="2700"/>
              </a:lnSpc>
              <a:buNone/>
            </a:pPr>
            <a:r>
              <a:rPr lang="en-US" sz="2150" dirty="0">
                <a:solidFill>
                  <a:srgbClr val="746558"/>
                </a:solidFill>
                <a:latin typeface="Gelasio Semi Bold" pitchFamily="34" charset="0"/>
                <a:ea typeface="Gelasio Semi Bold" pitchFamily="34" charset="-122"/>
                <a:cs typeface="Gelasio Semi Bold" pitchFamily="34" charset="-120"/>
              </a:rPr>
              <a:t>C (Carry)</a:t>
            </a:r>
            <a:endParaRPr lang="en-US" sz="2150" dirty="0"/>
          </a:p>
        </p:txBody>
      </p:sp>
      <p:sp>
        <p:nvSpPr>
          <p:cNvPr id="13" name="Text 7"/>
          <p:cNvSpPr/>
          <p:nvPr/>
        </p:nvSpPr>
        <p:spPr>
          <a:xfrm>
            <a:off x="11508819" y="5227439"/>
            <a:ext cx="2349103" cy="353139"/>
          </a:xfrm>
          <a:prstGeom prst="rect">
            <a:avLst/>
          </a:prstGeom>
          <a:noFill/>
          <a:ln/>
        </p:spPr>
        <p:txBody>
          <a:bodyPr wrap="none" lIns="0" tIns="0" rIns="0" bIns="0" rtlCol="0" anchor="t"/>
          <a:lstStyle/>
          <a:p>
            <a:pPr marL="0" indent="0" algn="l">
              <a:lnSpc>
                <a:spcPts val="2750"/>
              </a:lnSpc>
              <a:buNone/>
            </a:pPr>
            <a:r>
              <a:rPr lang="en-US" sz="1700" dirty="0">
                <a:solidFill>
                  <a:srgbClr val="746558"/>
                </a:solidFill>
                <a:latin typeface="Gelasio" pitchFamily="34" charset="0"/>
                <a:ea typeface="Gelasio" pitchFamily="34" charset="-122"/>
                <a:cs typeface="Gelasio" pitchFamily="34" charset="-120"/>
              </a:rPr>
              <a:t>Unsigned overflow.</a:t>
            </a:r>
            <a:endParaRPr lang="en-US" sz="1700" dirty="0"/>
          </a:p>
        </p:txBody>
      </p:sp>
      <p:sp>
        <p:nvSpPr>
          <p:cNvPr id="15" name="Text 8"/>
          <p:cNvSpPr/>
          <p:nvPr/>
        </p:nvSpPr>
        <p:spPr>
          <a:xfrm>
            <a:off x="6258758" y="6794302"/>
            <a:ext cx="2349103" cy="344805"/>
          </a:xfrm>
          <a:prstGeom prst="rect">
            <a:avLst/>
          </a:prstGeom>
          <a:noFill/>
          <a:ln/>
        </p:spPr>
        <p:txBody>
          <a:bodyPr wrap="none" lIns="0" tIns="0" rIns="0" bIns="0" rtlCol="0" anchor="t"/>
          <a:lstStyle/>
          <a:p>
            <a:pPr marL="0" indent="0" algn="l">
              <a:lnSpc>
                <a:spcPts val="2700"/>
              </a:lnSpc>
              <a:buNone/>
            </a:pPr>
            <a:r>
              <a:rPr lang="en-US" sz="2150" dirty="0">
                <a:solidFill>
                  <a:srgbClr val="746558"/>
                </a:solidFill>
                <a:latin typeface="Gelasio Semi Bold" pitchFamily="34" charset="0"/>
                <a:ea typeface="Gelasio Semi Bold" pitchFamily="34" charset="-122"/>
                <a:cs typeface="Gelasio Semi Bold" pitchFamily="34" charset="-120"/>
              </a:rPr>
              <a:t>V (Overflow)</a:t>
            </a:r>
            <a:endParaRPr lang="en-US" sz="2150" dirty="0"/>
          </a:p>
        </p:txBody>
      </p:sp>
      <p:sp>
        <p:nvSpPr>
          <p:cNvPr id="16" name="Text 9"/>
          <p:cNvSpPr/>
          <p:nvPr/>
        </p:nvSpPr>
        <p:spPr>
          <a:xfrm>
            <a:off x="6258758" y="7271504"/>
            <a:ext cx="2349103" cy="353139"/>
          </a:xfrm>
          <a:prstGeom prst="rect">
            <a:avLst/>
          </a:prstGeom>
          <a:noFill/>
          <a:ln/>
        </p:spPr>
        <p:txBody>
          <a:bodyPr wrap="none" lIns="0" tIns="0" rIns="0" bIns="0" rtlCol="0" anchor="t"/>
          <a:lstStyle/>
          <a:p>
            <a:pPr marL="0" indent="0" algn="l">
              <a:lnSpc>
                <a:spcPts val="2750"/>
              </a:lnSpc>
              <a:buNone/>
            </a:pPr>
            <a:r>
              <a:rPr lang="en-US" sz="1700" dirty="0">
                <a:solidFill>
                  <a:srgbClr val="746558"/>
                </a:solidFill>
                <a:latin typeface="Gelasio" pitchFamily="34" charset="0"/>
                <a:ea typeface="Gelasio" pitchFamily="34" charset="-122"/>
                <a:cs typeface="Gelasio" pitchFamily="34" charset="-120"/>
              </a:rPr>
              <a:t>Signed overflow.</a:t>
            </a:r>
            <a:endParaRPr lang="en-US" sz="1700" dirty="0"/>
          </a:p>
        </p:txBody>
      </p:sp>
      <p:pic>
        <p:nvPicPr>
          <p:cNvPr id="17" name="Picture 16">
            <a:extLst>
              <a:ext uri="{FF2B5EF4-FFF2-40B4-BE49-F238E27FC236}">
                <a16:creationId xmlns:a16="http://schemas.microsoft.com/office/drawing/2014/main" id="{42974665-AA9C-5B88-07E3-1388EE78B641}"/>
              </a:ext>
            </a:extLst>
          </p:cNvPr>
          <p:cNvPicPr>
            <a:picLocks noChangeAspect="1"/>
          </p:cNvPicPr>
          <p:nvPr/>
        </p:nvPicPr>
        <p:blipFill>
          <a:blip r:embed="rId5"/>
          <a:stretch>
            <a:fillRect/>
          </a:stretch>
        </p:blipFill>
        <p:spPr>
          <a:xfrm>
            <a:off x="186812" y="0"/>
            <a:ext cx="5486401" cy="8229600"/>
          </a:xfrm>
          <a:prstGeom prst="rect">
            <a:avLst/>
          </a:prstGeom>
        </p:spPr>
      </p:pic>
      <p:pic>
        <p:nvPicPr>
          <p:cNvPr id="18" name="Picture 17">
            <a:extLst>
              <a:ext uri="{FF2B5EF4-FFF2-40B4-BE49-F238E27FC236}">
                <a16:creationId xmlns:a16="http://schemas.microsoft.com/office/drawing/2014/main" id="{DD08A016-6479-3043-A580-E1EE680E5134}"/>
              </a:ext>
            </a:extLst>
          </p:cNvPr>
          <p:cNvPicPr>
            <a:picLocks noChangeAspect="1"/>
          </p:cNvPicPr>
          <p:nvPr/>
        </p:nvPicPr>
        <p:blipFill>
          <a:blip r:embed="rId6"/>
          <a:stretch>
            <a:fillRect/>
          </a:stretch>
        </p:blipFill>
        <p:spPr>
          <a:xfrm>
            <a:off x="12952406" y="7833732"/>
            <a:ext cx="1603387" cy="201185"/>
          </a:xfrm>
          <a:prstGeom prst="rect">
            <a:avLst/>
          </a:prstGeom>
        </p:spPr>
      </p:pic>
      <p:sp>
        <p:nvSpPr>
          <p:cNvPr id="2" name="Rectangle 1">
            <a:extLst>
              <a:ext uri="{FF2B5EF4-FFF2-40B4-BE49-F238E27FC236}">
                <a16:creationId xmlns:a16="http://schemas.microsoft.com/office/drawing/2014/main" id="{E63F69D2-BB84-AE6E-B56C-5B984C65CCAB}"/>
              </a:ext>
            </a:extLst>
          </p:cNvPr>
          <p:cNvSpPr/>
          <p:nvPr/>
        </p:nvSpPr>
        <p:spPr>
          <a:xfrm>
            <a:off x="12478214" y="7727795"/>
            <a:ext cx="2072965" cy="501805"/>
          </a:xfrm>
          <a:prstGeom prst="rect">
            <a:avLst/>
          </a:prstGeom>
          <a:solidFill>
            <a:srgbClr val="F9F6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681514" y="775573"/>
            <a:ext cx="7612261" cy="608528"/>
          </a:xfrm>
          <a:prstGeom prst="rect">
            <a:avLst/>
          </a:prstGeom>
          <a:noFill/>
          <a:ln/>
        </p:spPr>
        <p:txBody>
          <a:bodyPr wrap="none" lIns="0" tIns="0" rIns="0" bIns="0" rtlCol="0" anchor="t"/>
          <a:lstStyle/>
          <a:p>
            <a:pPr marL="0" indent="0" algn="l">
              <a:lnSpc>
                <a:spcPts val="4750"/>
              </a:lnSpc>
              <a:buNone/>
            </a:pPr>
            <a:r>
              <a:rPr lang="en-US" sz="3800" dirty="0">
                <a:solidFill>
                  <a:srgbClr val="484237"/>
                </a:solidFill>
                <a:latin typeface="Gelasio Semi Bold" pitchFamily="34" charset="0"/>
                <a:ea typeface="Gelasio Semi Bold" pitchFamily="34" charset="-122"/>
                <a:cs typeface="Gelasio Semi Bold" pitchFamily="34" charset="-120"/>
              </a:rPr>
              <a:t>Common ARM Condition Codes</a:t>
            </a:r>
            <a:endParaRPr lang="en-US" sz="3800" dirty="0"/>
          </a:p>
        </p:txBody>
      </p:sp>
      <p:sp>
        <p:nvSpPr>
          <p:cNvPr id="5" name="Shape 2"/>
          <p:cNvSpPr/>
          <p:nvPr/>
        </p:nvSpPr>
        <p:spPr>
          <a:xfrm>
            <a:off x="681514" y="2829878"/>
            <a:ext cx="7780973" cy="4624149"/>
          </a:xfrm>
          <a:prstGeom prst="roundRect">
            <a:avLst>
              <a:gd name="adj" fmla="val 632"/>
            </a:avLst>
          </a:prstGeom>
          <a:noFill/>
          <a:ln w="7620">
            <a:solidFill>
              <a:srgbClr val="000000">
                <a:alpha val="8000"/>
              </a:srgbClr>
            </a:solidFill>
            <a:prstDash val="solid"/>
          </a:ln>
        </p:spPr>
        <p:txBody>
          <a:bodyPr/>
          <a:lstStyle/>
          <a:p>
            <a:endParaRPr lang="LID4096"/>
          </a:p>
        </p:txBody>
      </p:sp>
      <p:sp>
        <p:nvSpPr>
          <p:cNvPr id="6" name="Shape 3"/>
          <p:cNvSpPr/>
          <p:nvPr/>
        </p:nvSpPr>
        <p:spPr>
          <a:xfrm>
            <a:off x="689134" y="2837498"/>
            <a:ext cx="7764899" cy="872014"/>
          </a:xfrm>
          <a:prstGeom prst="rect">
            <a:avLst/>
          </a:prstGeom>
          <a:solidFill>
            <a:srgbClr val="FFFFFF">
              <a:alpha val="4000"/>
            </a:srgbClr>
          </a:solidFill>
          <a:ln/>
        </p:spPr>
        <p:txBody>
          <a:bodyPr/>
          <a:lstStyle/>
          <a:p>
            <a:endParaRPr lang="LID4096"/>
          </a:p>
        </p:txBody>
      </p:sp>
      <p:sp>
        <p:nvSpPr>
          <p:cNvPr id="7" name="Text 4"/>
          <p:cNvSpPr/>
          <p:nvPr/>
        </p:nvSpPr>
        <p:spPr>
          <a:xfrm>
            <a:off x="884873" y="2961918"/>
            <a:ext cx="2194798" cy="311587"/>
          </a:xfrm>
          <a:prstGeom prst="rect">
            <a:avLst/>
          </a:prstGeom>
          <a:noFill/>
          <a:ln/>
        </p:spPr>
        <p:txBody>
          <a:bodyPr wrap="none" lIns="0" tIns="0" rIns="0" bIns="0" rtlCol="0" anchor="t"/>
          <a:lstStyle/>
          <a:p>
            <a:pPr marL="0" indent="0" algn="l">
              <a:lnSpc>
                <a:spcPts val="2450"/>
              </a:lnSpc>
              <a:buNone/>
            </a:pPr>
            <a:r>
              <a:rPr lang="en-US" sz="1500" b="1" dirty="0">
                <a:solidFill>
                  <a:srgbClr val="746558"/>
                </a:solidFill>
                <a:latin typeface="Gelasio" pitchFamily="34" charset="0"/>
                <a:ea typeface="Gelasio" pitchFamily="34" charset="-122"/>
                <a:cs typeface="Gelasio" pitchFamily="34" charset="-120"/>
              </a:rPr>
              <a:t>Suffix</a:t>
            </a:r>
            <a:endParaRPr lang="en-US" sz="1500" dirty="0"/>
          </a:p>
        </p:txBody>
      </p:sp>
      <p:sp>
        <p:nvSpPr>
          <p:cNvPr id="8" name="Text 5"/>
          <p:cNvSpPr/>
          <p:nvPr/>
        </p:nvSpPr>
        <p:spPr>
          <a:xfrm>
            <a:off x="3476625" y="2961918"/>
            <a:ext cx="2190988" cy="311587"/>
          </a:xfrm>
          <a:prstGeom prst="rect">
            <a:avLst/>
          </a:prstGeom>
          <a:noFill/>
          <a:ln/>
        </p:spPr>
        <p:txBody>
          <a:bodyPr wrap="none" lIns="0" tIns="0" rIns="0" bIns="0" rtlCol="0" anchor="t"/>
          <a:lstStyle/>
          <a:p>
            <a:pPr marL="0" indent="0" algn="l">
              <a:lnSpc>
                <a:spcPts val="2450"/>
              </a:lnSpc>
              <a:buNone/>
            </a:pPr>
            <a:r>
              <a:rPr lang="en-US" sz="1500" b="1" dirty="0">
                <a:solidFill>
                  <a:srgbClr val="746558"/>
                </a:solidFill>
                <a:latin typeface="Gelasio" pitchFamily="34" charset="0"/>
                <a:ea typeface="Gelasio" pitchFamily="34" charset="-122"/>
                <a:cs typeface="Gelasio" pitchFamily="34" charset="-120"/>
              </a:rPr>
              <a:t>Meaning</a:t>
            </a:r>
            <a:endParaRPr lang="en-US" sz="1500" dirty="0"/>
          </a:p>
        </p:txBody>
      </p:sp>
      <p:sp>
        <p:nvSpPr>
          <p:cNvPr id="9" name="Text 6"/>
          <p:cNvSpPr/>
          <p:nvPr/>
        </p:nvSpPr>
        <p:spPr>
          <a:xfrm>
            <a:off x="6064568" y="2961918"/>
            <a:ext cx="2194798" cy="623173"/>
          </a:xfrm>
          <a:prstGeom prst="rect">
            <a:avLst/>
          </a:prstGeom>
          <a:noFill/>
          <a:ln/>
        </p:spPr>
        <p:txBody>
          <a:bodyPr wrap="square" lIns="0" tIns="0" rIns="0" bIns="0" rtlCol="0" anchor="t"/>
          <a:lstStyle/>
          <a:p>
            <a:pPr marL="0" indent="0" algn="l">
              <a:lnSpc>
                <a:spcPts val="2450"/>
              </a:lnSpc>
              <a:buNone/>
            </a:pPr>
            <a:r>
              <a:rPr lang="en-US" sz="1500" b="1" dirty="0">
                <a:solidFill>
                  <a:srgbClr val="746558"/>
                </a:solidFill>
                <a:latin typeface="Gelasio" pitchFamily="34" charset="0"/>
                <a:ea typeface="Gelasio" pitchFamily="34" charset="-122"/>
                <a:cs typeface="Gelasio" pitchFamily="34" charset="-120"/>
              </a:rPr>
              <a:t>Condition Description</a:t>
            </a:r>
            <a:endParaRPr lang="en-US" sz="1500" dirty="0"/>
          </a:p>
        </p:txBody>
      </p:sp>
      <p:sp>
        <p:nvSpPr>
          <p:cNvPr id="10" name="Shape 7"/>
          <p:cNvSpPr/>
          <p:nvPr/>
        </p:nvSpPr>
        <p:spPr>
          <a:xfrm>
            <a:off x="689134" y="3709511"/>
            <a:ext cx="7764899" cy="560427"/>
          </a:xfrm>
          <a:prstGeom prst="rect">
            <a:avLst/>
          </a:prstGeom>
          <a:solidFill>
            <a:srgbClr val="000000">
              <a:alpha val="4000"/>
            </a:srgbClr>
          </a:solidFill>
          <a:ln/>
        </p:spPr>
        <p:txBody>
          <a:bodyPr/>
          <a:lstStyle/>
          <a:p>
            <a:endParaRPr lang="LID4096"/>
          </a:p>
        </p:txBody>
      </p:sp>
      <p:sp>
        <p:nvSpPr>
          <p:cNvPr id="11" name="Text 8"/>
          <p:cNvSpPr/>
          <p:nvPr/>
        </p:nvSpPr>
        <p:spPr>
          <a:xfrm>
            <a:off x="884873" y="3833932"/>
            <a:ext cx="2194798" cy="311587"/>
          </a:xfrm>
          <a:prstGeom prst="rect">
            <a:avLst/>
          </a:prstGeom>
          <a:noFill/>
          <a:ln/>
        </p:spPr>
        <p:txBody>
          <a:bodyPr wrap="none" lIns="0" tIns="0" rIns="0" bIns="0" rtlCol="0" anchor="t"/>
          <a:lstStyle/>
          <a:p>
            <a:pPr marL="0" indent="0" algn="l">
              <a:lnSpc>
                <a:spcPts val="2450"/>
              </a:lnSpc>
              <a:buNone/>
            </a:pPr>
            <a:r>
              <a:rPr lang="en-US" sz="1500" dirty="0">
                <a:solidFill>
                  <a:srgbClr val="746558"/>
                </a:solidFill>
                <a:latin typeface="Gelasio" pitchFamily="34" charset="0"/>
                <a:ea typeface="Gelasio" pitchFamily="34" charset="-122"/>
                <a:cs typeface="Gelasio" pitchFamily="34" charset="-120"/>
              </a:rPr>
              <a:t>EQ</a:t>
            </a:r>
            <a:endParaRPr lang="en-US" sz="1500" dirty="0"/>
          </a:p>
        </p:txBody>
      </p:sp>
      <p:sp>
        <p:nvSpPr>
          <p:cNvPr id="12" name="Text 9"/>
          <p:cNvSpPr/>
          <p:nvPr/>
        </p:nvSpPr>
        <p:spPr>
          <a:xfrm>
            <a:off x="3476625" y="3833932"/>
            <a:ext cx="2190988" cy="311587"/>
          </a:xfrm>
          <a:prstGeom prst="rect">
            <a:avLst/>
          </a:prstGeom>
          <a:noFill/>
          <a:ln/>
        </p:spPr>
        <p:txBody>
          <a:bodyPr wrap="none" lIns="0" tIns="0" rIns="0" bIns="0" rtlCol="0" anchor="t"/>
          <a:lstStyle/>
          <a:p>
            <a:pPr marL="0" indent="0" algn="l">
              <a:lnSpc>
                <a:spcPts val="2450"/>
              </a:lnSpc>
              <a:buNone/>
            </a:pPr>
            <a:r>
              <a:rPr lang="en-US" sz="1500" dirty="0">
                <a:solidFill>
                  <a:srgbClr val="746558"/>
                </a:solidFill>
                <a:latin typeface="Gelasio" pitchFamily="34" charset="0"/>
                <a:ea typeface="Gelasio" pitchFamily="34" charset="-122"/>
                <a:cs typeface="Gelasio" pitchFamily="34" charset="-120"/>
              </a:rPr>
              <a:t>Equal</a:t>
            </a:r>
            <a:endParaRPr lang="en-US" sz="1500" dirty="0"/>
          </a:p>
        </p:txBody>
      </p:sp>
      <p:sp>
        <p:nvSpPr>
          <p:cNvPr id="13" name="Text 10"/>
          <p:cNvSpPr/>
          <p:nvPr/>
        </p:nvSpPr>
        <p:spPr>
          <a:xfrm>
            <a:off x="6064568" y="3833932"/>
            <a:ext cx="2194798" cy="311587"/>
          </a:xfrm>
          <a:prstGeom prst="rect">
            <a:avLst/>
          </a:prstGeom>
          <a:noFill/>
          <a:ln/>
        </p:spPr>
        <p:txBody>
          <a:bodyPr wrap="none" lIns="0" tIns="0" rIns="0" bIns="0" rtlCol="0" anchor="t"/>
          <a:lstStyle/>
          <a:p>
            <a:pPr marL="0" indent="0" algn="l">
              <a:lnSpc>
                <a:spcPts val="2450"/>
              </a:lnSpc>
              <a:buNone/>
            </a:pPr>
            <a:r>
              <a:rPr lang="en-US" sz="1500" dirty="0">
                <a:solidFill>
                  <a:srgbClr val="746558"/>
                </a:solidFill>
                <a:latin typeface="Gelasio" pitchFamily="34" charset="0"/>
                <a:ea typeface="Gelasio" pitchFamily="34" charset="-122"/>
                <a:cs typeface="Gelasio" pitchFamily="34" charset="-120"/>
              </a:rPr>
              <a:t>Z == 1 (Result was zero)</a:t>
            </a:r>
            <a:endParaRPr lang="en-US" sz="1500" dirty="0"/>
          </a:p>
        </p:txBody>
      </p:sp>
      <p:sp>
        <p:nvSpPr>
          <p:cNvPr id="14" name="Shape 11"/>
          <p:cNvSpPr/>
          <p:nvPr/>
        </p:nvSpPr>
        <p:spPr>
          <a:xfrm>
            <a:off x="689134" y="4269938"/>
            <a:ext cx="7764899" cy="872014"/>
          </a:xfrm>
          <a:prstGeom prst="rect">
            <a:avLst/>
          </a:prstGeom>
          <a:solidFill>
            <a:srgbClr val="FFFFFF">
              <a:alpha val="4000"/>
            </a:srgbClr>
          </a:solidFill>
          <a:ln/>
        </p:spPr>
        <p:txBody>
          <a:bodyPr/>
          <a:lstStyle/>
          <a:p>
            <a:endParaRPr lang="LID4096"/>
          </a:p>
        </p:txBody>
      </p:sp>
      <p:sp>
        <p:nvSpPr>
          <p:cNvPr id="15" name="Text 12"/>
          <p:cNvSpPr/>
          <p:nvPr/>
        </p:nvSpPr>
        <p:spPr>
          <a:xfrm>
            <a:off x="884873" y="4394359"/>
            <a:ext cx="2194798" cy="311587"/>
          </a:xfrm>
          <a:prstGeom prst="rect">
            <a:avLst/>
          </a:prstGeom>
          <a:noFill/>
          <a:ln/>
        </p:spPr>
        <p:txBody>
          <a:bodyPr wrap="none" lIns="0" tIns="0" rIns="0" bIns="0" rtlCol="0" anchor="t"/>
          <a:lstStyle/>
          <a:p>
            <a:pPr marL="0" indent="0" algn="l">
              <a:lnSpc>
                <a:spcPts val="2450"/>
              </a:lnSpc>
              <a:buNone/>
            </a:pPr>
            <a:r>
              <a:rPr lang="en-US" sz="1500" dirty="0">
                <a:solidFill>
                  <a:srgbClr val="746558"/>
                </a:solidFill>
                <a:latin typeface="Gelasio" pitchFamily="34" charset="0"/>
                <a:ea typeface="Gelasio" pitchFamily="34" charset="-122"/>
                <a:cs typeface="Gelasio" pitchFamily="34" charset="-120"/>
              </a:rPr>
              <a:t>NE</a:t>
            </a:r>
            <a:endParaRPr lang="en-US" sz="1500" dirty="0"/>
          </a:p>
        </p:txBody>
      </p:sp>
      <p:sp>
        <p:nvSpPr>
          <p:cNvPr id="16" name="Text 13"/>
          <p:cNvSpPr/>
          <p:nvPr/>
        </p:nvSpPr>
        <p:spPr>
          <a:xfrm>
            <a:off x="3476625" y="4394359"/>
            <a:ext cx="2190988" cy="311587"/>
          </a:xfrm>
          <a:prstGeom prst="rect">
            <a:avLst/>
          </a:prstGeom>
          <a:noFill/>
          <a:ln/>
        </p:spPr>
        <p:txBody>
          <a:bodyPr wrap="none" lIns="0" tIns="0" rIns="0" bIns="0" rtlCol="0" anchor="t"/>
          <a:lstStyle/>
          <a:p>
            <a:pPr marL="0" indent="0" algn="l">
              <a:lnSpc>
                <a:spcPts val="2450"/>
              </a:lnSpc>
              <a:buNone/>
            </a:pPr>
            <a:r>
              <a:rPr lang="en-US" sz="1500" dirty="0">
                <a:solidFill>
                  <a:srgbClr val="746558"/>
                </a:solidFill>
                <a:latin typeface="Gelasio" pitchFamily="34" charset="0"/>
                <a:ea typeface="Gelasio" pitchFamily="34" charset="-122"/>
                <a:cs typeface="Gelasio" pitchFamily="34" charset="-120"/>
              </a:rPr>
              <a:t>Not Equal</a:t>
            </a:r>
            <a:endParaRPr lang="en-US" sz="1500" dirty="0"/>
          </a:p>
        </p:txBody>
      </p:sp>
      <p:sp>
        <p:nvSpPr>
          <p:cNvPr id="17" name="Text 14"/>
          <p:cNvSpPr/>
          <p:nvPr/>
        </p:nvSpPr>
        <p:spPr>
          <a:xfrm>
            <a:off x="6064568" y="4394359"/>
            <a:ext cx="2194798" cy="623173"/>
          </a:xfrm>
          <a:prstGeom prst="rect">
            <a:avLst/>
          </a:prstGeom>
          <a:noFill/>
          <a:ln/>
        </p:spPr>
        <p:txBody>
          <a:bodyPr wrap="square" lIns="0" tIns="0" rIns="0" bIns="0" rtlCol="0" anchor="t"/>
          <a:lstStyle/>
          <a:p>
            <a:pPr marL="0" indent="0" algn="l">
              <a:lnSpc>
                <a:spcPts val="2450"/>
              </a:lnSpc>
              <a:buNone/>
            </a:pPr>
            <a:r>
              <a:rPr lang="en-US" sz="1500" dirty="0">
                <a:solidFill>
                  <a:srgbClr val="746558"/>
                </a:solidFill>
                <a:latin typeface="Gelasio" pitchFamily="34" charset="0"/>
                <a:ea typeface="Gelasio" pitchFamily="34" charset="-122"/>
                <a:cs typeface="Gelasio" pitchFamily="34" charset="-120"/>
              </a:rPr>
              <a:t>Z == 0 (Result was non-zero)</a:t>
            </a:r>
            <a:endParaRPr lang="en-US" sz="1500" dirty="0"/>
          </a:p>
        </p:txBody>
      </p:sp>
      <p:sp>
        <p:nvSpPr>
          <p:cNvPr id="18" name="Shape 15"/>
          <p:cNvSpPr/>
          <p:nvPr/>
        </p:nvSpPr>
        <p:spPr>
          <a:xfrm>
            <a:off x="689134" y="5141952"/>
            <a:ext cx="7764899" cy="872014"/>
          </a:xfrm>
          <a:prstGeom prst="rect">
            <a:avLst/>
          </a:prstGeom>
          <a:solidFill>
            <a:srgbClr val="000000">
              <a:alpha val="4000"/>
            </a:srgbClr>
          </a:solidFill>
          <a:ln/>
        </p:spPr>
        <p:txBody>
          <a:bodyPr/>
          <a:lstStyle/>
          <a:p>
            <a:endParaRPr lang="LID4096"/>
          </a:p>
        </p:txBody>
      </p:sp>
      <p:sp>
        <p:nvSpPr>
          <p:cNvPr id="19" name="Text 16"/>
          <p:cNvSpPr/>
          <p:nvPr/>
        </p:nvSpPr>
        <p:spPr>
          <a:xfrm>
            <a:off x="884873" y="5266373"/>
            <a:ext cx="2194798" cy="311587"/>
          </a:xfrm>
          <a:prstGeom prst="rect">
            <a:avLst/>
          </a:prstGeom>
          <a:noFill/>
          <a:ln/>
        </p:spPr>
        <p:txBody>
          <a:bodyPr wrap="none" lIns="0" tIns="0" rIns="0" bIns="0" rtlCol="0" anchor="t"/>
          <a:lstStyle/>
          <a:p>
            <a:pPr marL="0" indent="0" algn="l">
              <a:lnSpc>
                <a:spcPts val="2450"/>
              </a:lnSpc>
              <a:buNone/>
            </a:pPr>
            <a:r>
              <a:rPr lang="en-US" sz="1500" dirty="0">
                <a:solidFill>
                  <a:srgbClr val="746558"/>
                </a:solidFill>
                <a:latin typeface="Gelasio" pitchFamily="34" charset="0"/>
                <a:ea typeface="Gelasio" pitchFamily="34" charset="-122"/>
                <a:cs typeface="Gelasio" pitchFamily="34" charset="-120"/>
              </a:rPr>
              <a:t>GT</a:t>
            </a:r>
            <a:endParaRPr lang="en-US" sz="1500" dirty="0"/>
          </a:p>
        </p:txBody>
      </p:sp>
      <p:sp>
        <p:nvSpPr>
          <p:cNvPr id="20" name="Text 17"/>
          <p:cNvSpPr/>
          <p:nvPr/>
        </p:nvSpPr>
        <p:spPr>
          <a:xfrm>
            <a:off x="3476625" y="5266373"/>
            <a:ext cx="2190988" cy="311587"/>
          </a:xfrm>
          <a:prstGeom prst="rect">
            <a:avLst/>
          </a:prstGeom>
          <a:noFill/>
          <a:ln/>
        </p:spPr>
        <p:txBody>
          <a:bodyPr wrap="none" lIns="0" tIns="0" rIns="0" bIns="0" rtlCol="0" anchor="t"/>
          <a:lstStyle/>
          <a:p>
            <a:pPr marL="0" indent="0" algn="l">
              <a:lnSpc>
                <a:spcPts val="2450"/>
              </a:lnSpc>
              <a:buNone/>
            </a:pPr>
            <a:r>
              <a:rPr lang="en-US" sz="1500" dirty="0">
                <a:solidFill>
                  <a:srgbClr val="746558"/>
                </a:solidFill>
                <a:latin typeface="Gelasio" pitchFamily="34" charset="0"/>
                <a:ea typeface="Gelasio" pitchFamily="34" charset="-122"/>
                <a:cs typeface="Gelasio" pitchFamily="34" charset="-120"/>
              </a:rPr>
              <a:t>Greater Than</a:t>
            </a:r>
            <a:endParaRPr lang="en-US" sz="1500" dirty="0"/>
          </a:p>
        </p:txBody>
      </p:sp>
      <p:sp>
        <p:nvSpPr>
          <p:cNvPr id="21" name="Text 18"/>
          <p:cNvSpPr/>
          <p:nvPr/>
        </p:nvSpPr>
        <p:spPr>
          <a:xfrm>
            <a:off x="6064568" y="5266373"/>
            <a:ext cx="2194798" cy="623173"/>
          </a:xfrm>
          <a:prstGeom prst="rect">
            <a:avLst/>
          </a:prstGeom>
          <a:noFill/>
          <a:ln/>
        </p:spPr>
        <p:txBody>
          <a:bodyPr wrap="square" lIns="0" tIns="0" rIns="0" bIns="0" rtlCol="0" anchor="t"/>
          <a:lstStyle/>
          <a:p>
            <a:pPr marL="0" indent="0" algn="l">
              <a:lnSpc>
                <a:spcPts val="2450"/>
              </a:lnSpc>
              <a:buNone/>
            </a:pPr>
            <a:r>
              <a:rPr lang="en-US" sz="1500" dirty="0">
                <a:solidFill>
                  <a:srgbClr val="746558"/>
                </a:solidFill>
                <a:latin typeface="Gelasio" pitchFamily="34" charset="0"/>
                <a:ea typeface="Gelasio" pitchFamily="34" charset="-122"/>
                <a:cs typeface="Gelasio" pitchFamily="34" charset="-120"/>
              </a:rPr>
              <a:t>Z == 0, N == V (Signed result &gt; 0)</a:t>
            </a:r>
            <a:endParaRPr lang="en-US" sz="1500" dirty="0"/>
          </a:p>
        </p:txBody>
      </p:sp>
      <p:sp>
        <p:nvSpPr>
          <p:cNvPr id="22" name="Shape 19"/>
          <p:cNvSpPr/>
          <p:nvPr/>
        </p:nvSpPr>
        <p:spPr>
          <a:xfrm>
            <a:off x="689134" y="6013966"/>
            <a:ext cx="7764899" cy="872014"/>
          </a:xfrm>
          <a:prstGeom prst="rect">
            <a:avLst/>
          </a:prstGeom>
          <a:solidFill>
            <a:srgbClr val="FFFFFF">
              <a:alpha val="4000"/>
            </a:srgbClr>
          </a:solidFill>
          <a:ln/>
        </p:spPr>
        <p:txBody>
          <a:bodyPr/>
          <a:lstStyle/>
          <a:p>
            <a:endParaRPr lang="LID4096"/>
          </a:p>
        </p:txBody>
      </p:sp>
      <p:sp>
        <p:nvSpPr>
          <p:cNvPr id="23" name="Text 20"/>
          <p:cNvSpPr/>
          <p:nvPr/>
        </p:nvSpPr>
        <p:spPr>
          <a:xfrm>
            <a:off x="884873" y="6138386"/>
            <a:ext cx="2194798" cy="311587"/>
          </a:xfrm>
          <a:prstGeom prst="rect">
            <a:avLst/>
          </a:prstGeom>
          <a:noFill/>
          <a:ln/>
        </p:spPr>
        <p:txBody>
          <a:bodyPr wrap="none" lIns="0" tIns="0" rIns="0" bIns="0" rtlCol="0" anchor="t"/>
          <a:lstStyle/>
          <a:p>
            <a:pPr marL="0" indent="0" algn="l">
              <a:lnSpc>
                <a:spcPts val="2450"/>
              </a:lnSpc>
              <a:buNone/>
            </a:pPr>
            <a:r>
              <a:rPr lang="en-US" sz="1500" dirty="0">
                <a:solidFill>
                  <a:srgbClr val="746558"/>
                </a:solidFill>
                <a:latin typeface="Gelasio" pitchFamily="34" charset="0"/>
                <a:ea typeface="Gelasio" pitchFamily="34" charset="-122"/>
                <a:cs typeface="Gelasio" pitchFamily="34" charset="-120"/>
              </a:rPr>
              <a:t>LT</a:t>
            </a:r>
            <a:endParaRPr lang="en-US" sz="1500" dirty="0"/>
          </a:p>
        </p:txBody>
      </p:sp>
      <p:sp>
        <p:nvSpPr>
          <p:cNvPr id="24" name="Text 21"/>
          <p:cNvSpPr/>
          <p:nvPr/>
        </p:nvSpPr>
        <p:spPr>
          <a:xfrm>
            <a:off x="3476625" y="6138386"/>
            <a:ext cx="2190988" cy="311587"/>
          </a:xfrm>
          <a:prstGeom prst="rect">
            <a:avLst/>
          </a:prstGeom>
          <a:noFill/>
          <a:ln/>
        </p:spPr>
        <p:txBody>
          <a:bodyPr wrap="none" lIns="0" tIns="0" rIns="0" bIns="0" rtlCol="0" anchor="t"/>
          <a:lstStyle/>
          <a:p>
            <a:pPr marL="0" indent="0" algn="l">
              <a:lnSpc>
                <a:spcPts val="2450"/>
              </a:lnSpc>
              <a:buNone/>
            </a:pPr>
            <a:r>
              <a:rPr lang="en-US" sz="1500" dirty="0">
                <a:solidFill>
                  <a:srgbClr val="746558"/>
                </a:solidFill>
                <a:latin typeface="Gelasio" pitchFamily="34" charset="0"/>
                <a:ea typeface="Gelasio" pitchFamily="34" charset="-122"/>
                <a:cs typeface="Gelasio" pitchFamily="34" charset="-120"/>
              </a:rPr>
              <a:t>Less Than</a:t>
            </a:r>
            <a:endParaRPr lang="en-US" sz="1500" dirty="0"/>
          </a:p>
        </p:txBody>
      </p:sp>
      <p:sp>
        <p:nvSpPr>
          <p:cNvPr id="25" name="Text 22"/>
          <p:cNvSpPr/>
          <p:nvPr/>
        </p:nvSpPr>
        <p:spPr>
          <a:xfrm>
            <a:off x="6064568" y="6138386"/>
            <a:ext cx="2194798" cy="623173"/>
          </a:xfrm>
          <a:prstGeom prst="rect">
            <a:avLst/>
          </a:prstGeom>
          <a:noFill/>
          <a:ln/>
        </p:spPr>
        <p:txBody>
          <a:bodyPr wrap="square" lIns="0" tIns="0" rIns="0" bIns="0" rtlCol="0" anchor="t"/>
          <a:lstStyle/>
          <a:p>
            <a:pPr marL="0" indent="0" algn="l">
              <a:lnSpc>
                <a:spcPts val="2450"/>
              </a:lnSpc>
              <a:buNone/>
            </a:pPr>
            <a:r>
              <a:rPr lang="en-US" sz="1500" dirty="0">
                <a:solidFill>
                  <a:srgbClr val="746558"/>
                </a:solidFill>
                <a:latin typeface="Gelasio" pitchFamily="34" charset="0"/>
                <a:ea typeface="Gelasio" pitchFamily="34" charset="-122"/>
                <a:cs typeface="Gelasio" pitchFamily="34" charset="-120"/>
              </a:rPr>
              <a:t>N != V (Signed result &lt; 0)</a:t>
            </a:r>
            <a:endParaRPr lang="en-US" sz="1500" dirty="0"/>
          </a:p>
        </p:txBody>
      </p:sp>
      <p:sp>
        <p:nvSpPr>
          <p:cNvPr id="26" name="Shape 23"/>
          <p:cNvSpPr/>
          <p:nvPr/>
        </p:nvSpPr>
        <p:spPr>
          <a:xfrm>
            <a:off x="689134" y="6885980"/>
            <a:ext cx="7764899" cy="560427"/>
          </a:xfrm>
          <a:prstGeom prst="rect">
            <a:avLst/>
          </a:prstGeom>
          <a:solidFill>
            <a:srgbClr val="000000">
              <a:alpha val="4000"/>
            </a:srgbClr>
          </a:solidFill>
          <a:ln/>
        </p:spPr>
        <p:txBody>
          <a:bodyPr/>
          <a:lstStyle/>
          <a:p>
            <a:endParaRPr lang="LID4096"/>
          </a:p>
        </p:txBody>
      </p:sp>
      <p:sp>
        <p:nvSpPr>
          <p:cNvPr id="27" name="Text 24"/>
          <p:cNvSpPr/>
          <p:nvPr/>
        </p:nvSpPr>
        <p:spPr>
          <a:xfrm>
            <a:off x="884873" y="7010400"/>
            <a:ext cx="2194798" cy="311587"/>
          </a:xfrm>
          <a:prstGeom prst="rect">
            <a:avLst/>
          </a:prstGeom>
          <a:noFill/>
          <a:ln/>
        </p:spPr>
        <p:txBody>
          <a:bodyPr wrap="none" lIns="0" tIns="0" rIns="0" bIns="0" rtlCol="0" anchor="t"/>
          <a:lstStyle/>
          <a:p>
            <a:pPr marL="0" indent="0" algn="l">
              <a:lnSpc>
                <a:spcPts val="2450"/>
              </a:lnSpc>
              <a:buNone/>
            </a:pPr>
            <a:r>
              <a:rPr lang="en-US" sz="1500" dirty="0">
                <a:solidFill>
                  <a:srgbClr val="746558"/>
                </a:solidFill>
                <a:latin typeface="Gelasio" pitchFamily="34" charset="0"/>
                <a:ea typeface="Gelasio" pitchFamily="34" charset="-122"/>
                <a:cs typeface="Gelasio" pitchFamily="34" charset="-120"/>
              </a:rPr>
              <a:t>AL</a:t>
            </a:r>
            <a:endParaRPr lang="en-US" sz="1500" dirty="0"/>
          </a:p>
        </p:txBody>
      </p:sp>
      <p:sp>
        <p:nvSpPr>
          <p:cNvPr id="28" name="Text 25"/>
          <p:cNvSpPr/>
          <p:nvPr/>
        </p:nvSpPr>
        <p:spPr>
          <a:xfrm>
            <a:off x="3476625" y="7010400"/>
            <a:ext cx="2190988" cy="311587"/>
          </a:xfrm>
          <a:prstGeom prst="rect">
            <a:avLst/>
          </a:prstGeom>
          <a:noFill/>
          <a:ln/>
        </p:spPr>
        <p:txBody>
          <a:bodyPr wrap="none" lIns="0" tIns="0" rIns="0" bIns="0" rtlCol="0" anchor="t"/>
          <a:lstStyle/>
          <a:p>
            <a:pPr marL="0" indent="0" algn="l">
              <a:lnSpc>
                <a:spcPts val="2450"/>
              </a:lnSpc>
              <a:buNone/>
            </a:pPr>
            <a:r>
              <a:rPr lang="en-US" sz="1500" dirty="0">
                <a:solidFill>
                  <a:srgbClr val="746558"/>
                </a:solidFill>
                <a:latin typeface="Gelasio" pitchFamily="34" charset="0"/>
                <a:ea typeface="Gelasio" pitchFamily="34" charset="-122"/>
                <a:cs typeface="Gelasio" pitchFamily="34" charset="-120"/>
              </a:rPr>
              <a:t>Always</a:t>
            </a:r>
            <a:endParaRPr lang="en-US" sz="1500" dirty="0"/>
          </a:p>
        </p:txBody>
      </p:sp>
      <p:sp>
        <p:nvSpPr>
          <p:cNvPr id="29" name="Text 26"/>
          <p:cNvSpPr/>
          <p:nvPr/>
        </p:nvSpPr>
        <p:spPr>
          <a:xfrm>
            <a:off x="6064568" y="7010400"/>
            <a:ext cx="2194798" cy="311587"/>
          </a:xfrm>
          <a:prstGeom prst="rect">
            <a:avLst/>
          </a:prstGeom>
          <a:noFill/>
          <a:ln/>
        </p:spPr>
        <p:txBody>
          <a:bodyPr wrap="none" lIns="0" tIns="0" rIns="0" bIns="0" rtlCol="0" anchor="t"/>
          <a:lstStyle/>
          <a:p>
            <a:pPr marL="0" indent="0" algn="l">
              <a:lnSpc>
                <a:spcPts val="2450"/>
              </a:lnSpc>
              <a:buNone/>
            </a:pPr>
            <a:r>
              <a:rPr lang="en-US" sz="1500" dirty="0">
                <a:solidFill>
                  <a:srgbClr val="746558"/>
                </a:solidFill>
                <a:latin typeface="Gelasio" pitchFamily="34" charset="0"/>
                <a:ea typeface="Gelasio" pitchFamily="34" charset="-122"/>
                <a:cs typeface="Gelasio" pitchFamily="34" charset="-120"/>
              </a:rPr>
              <a:t>Default (unconditional)</a:t>
            </a:r>
            <a:endParaRPr lang="en-US" sz="1500" dirty="0"/>
          </a:p>
        </p:txBody>
      </p:sp>
      <p:pic>
        <p:nvPicPr>
          <p:cNvPr id="30" name="Picture 29">
            <a:extLst>
              <a:ext uri="{FF2B5EF4-FFF2-40B4-BE49-F238E27FC236}">
                <a16:creationId xmlns:a16="http://schemas.microsoft.com/office/drawing/2014/main" id="{A0614F69-2D99-2A86-E0A6-6450E6B9BCA8}"/>
              </a:ext>
            </a:extLst>
          </p:cNvPr>
          <p:cNvPicPr>
            <a:picLocks noChangeAspect="1"/>
          </p:cNvPicPr>
          <p:nvPr/>
        </p:nvPicPr>
        <p:blipFill>
          <a:blip r:embed="rId3"/>
          <a:stretch>
            <a:fillRect/>
          </a:stretch>
        </p:blipFill>
        <p:spPr>
          <a:xfrm>
            <a:off x="9177099" y="-7381"/>
            <a:ext cx="5486401" cy="8229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F6ADF-C238-3195-BF72-D8B0E42C8DA5}"/>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16CECEDF-5B18-E95E-4E5E-5280776CE1F5}"/>
              </a:ext>
            </a:extLst>
          </p:cNvPr>
          <p:cNvSpPr/>
          <p:nvPr/>
        </p:nvSpPr>
        <p:spPr>
          <a:xfrm>
            <a:off x="6258758" y="606862"/>
            <a:ext cx="7599283" cy="5908238"/>
          </a:xfrm>
          <a:prstGeom prst="rect">
            <a:avLst/>
          </a:prstGeom>
          <a:noFill/>
          <a:ln/>
        </p:spPr>
        <p:txBody>
          <a:bodyPr wrap="square" lIns="0" tIns="0" rIns="0" bIns="0" rtlCol="0" anchor="t"/>
          <a:lstStyle/>
          <a:p>
            <a:pPr marL="0" indent="0" algn="l">
              <a:lnSpc>
                <a:spcPts val="5400"/>
              </a:lnSpc>
              <a:buNone/>
            </a:pPr>
            <a:r>
              <a:rPr lang="en-US" sz="4300" dirty="0"/>
              <a:t>Conditional Instructions</a:t>
            </a:r>
          </a:p>
          <a:p>
            <a:pPr marL="0" indent="0" algn="l">
              <a:lnSpc>
                <a:spcPts val="5400"/>
              </a:lnSpc>
              <a:buNone/>
            </a:pPr>
            <a:r>
              <a:rPr lang="en-US" sz="2800" dirty="0"/>
              <a:t>CMP R0,#10  ; Compare R0 to 10(sets flags)</a:t>
            </a:r>
          </a:p>
          <a:p>
            <a:pPr marL="0" indent="0" algn="l">
              <a:lnSpc>
                <a:spcPts val="5400"/>
              </a:lnSpc>
              <a:buNone/>
            </a:pPr>
            <a:r>
              <a:rPr lang="en-US" sz="2800" dirty="0"/>
              <a:t>MOVEQ R1,#1   ;If R0==10,set R1=1</a:t>
            </a:r>
          </a:p>
          <a:p>
            <a:pPr>
              <a:lnSpc>
                <a:spcPts val="5400"/>
              </a:lnSpc>
            </a:pPr>
            <a:r>
              <a:rPr lang="en-US" sz="2800" dirty="0"/>
              <a:t>MOVNE R1,#0   ;If R0 !=10,set R1=0</a:t>
            </a:r>
          </a:p>
          <a:p>
            <a:pPr marL="0" indent="0" algn="l">
              <a:lnSpc>
                <a:spcPts val="5400"/>
              </a:lnSpc>
              <a:buNone/>
            </a:pPr>
            <a:endParaRPr lang="en-US" sz="2800" dirty="0"/>
          </a:p>
          <a:p>
            <a:pPr marL="0" indent="0" algn="l">
              <a:lnSpc>
                <a:spcPts val="5400"/>
              </a:lnSpc>
              <a:buNone/>
            </a:pPr>
            <a:endParaRPr lang="en-US" sz="2800" dirty="0"/>
          </a:p>
        </p:txBody>
      </p:sp>
      <p:sp>
        <p:nvSpPr>
          <p:cNvPr id="4" name="Text 1">
            <a:extLst>
              <a:ext uri="{FF2B5EF4-FFF2-40B4-BE49-F238E27FC236}">
                <a16:creationId xmlns:a16="http://schemas.microsoft.com/office/drawing/2014/main" id="{4BE2D70F-FD5B-00C3-28AF-B6C032D6D157}"/>
              </a:ext>
            </a:extLst>
          </p:cNvPr>
          <p:cNvSpPr/>
          <p:nvPr/>
        </p:nvSpPr>
        <p:spPr>
          <a:xfrm>
            <a:off x="6258758" y="1986083"/>
            <a:ext cx="7599283" cy="1743550"/>
          </a:xfrm>
          <a:prstGeom prst="rect">
            <a:avLst/>
          </a:prstGeom>
          <a:noFill/>
          <a:ln/>
        </p:spPr>
        <p:txBody>
          <a:bodyPr wrap="square" lIns="0" tIns="0" rIns="0" bIns="0" rtlCol="0" anchor="t"/>
          <a:lstStyle/>
          <a:p>
            <a:pPr marL="0" indent="0" algn="l">
              <a:lnSpc>
                <a:spcPts val="2750"/>
              </a:lnSpc>
              <a:buNone/>
            </a:pPr>
            <a:endParaRPr lang="en-US" sz="1700" dirty="0">
              <a:solidFill>
                <a:srgbClr val="746558"/>
              </a:solidFill>
              <a:latin typeface="Gelasio" pitchFamily="34" charset="0"/>
              <a:ea typeface="Gelasio" pitchFamily="34" charset="-122"/>
              <a:cs typeface="Gelasio" pitchFamily="34" charset="-120"/>
            </a:endParaRPr>
          </a:p>
        </p:txBody>
      </p:sp>
      <p:pic>
        <p:nvPicPr>
          <p:cNvPr id="17" name="Picture 16">
            <a:extLst>
              <a:ext uri="{FF2B5EF4-FFF2-40B4-BE49-F238E27FC236}">
                <a16:creationId xmlns:a16="http://schemas.microsoft.com/office/drawing/2014/main" id="{2B376629-59E2-7A98-B623-D03BA02A03ED}"/>
              </a:ext>
            </a:extLst>
          </p:cNvPr>
          <p:cNvPicPr>
            <a:picLocks noChangeAspect="1"/>
          </p:cNvPicPr>
          <p:nvPr/>
        </p:nvPicPr>
        <p:blipFill>
          <a:blip r:embed="rId3"/>
          <a:stretch>
            <a:fillRect/>
          </a:stretch>
        </p:blipFill>
        <p:spPr>
          <a:xfrm>
            <a:off x="186812" y="0"/>
            <a:ext cx="5486401" cy="8229600"/>
          </a:xfrm>
          <a:prstGeom prst="rect">
            <a:avLst/>
          </a:prstGeom>
        </p:spPr>
      </p:pic>
      <p:pic>
        <p:nvPicPr>
          <p:cNvPr id="2" name="Picture 1">
            <a:extLst>
              <a:ext uri="{FF2B5EF4-FFF2-40B4-BE49-F238E27FC236}">
                <a16:creationId xmlns:a16="http://schemas.microsoft.com/office/drawing/2014/main" id="{093559B8-3B38-C181-3FD1-141EC3A974FC}"/>
              </a:ext>
            </a:extLst>
          </p:cNvPr>
          <p:cNvPicPr>
            <a:picLocks noChangeAspect="1"/>
          </p:cNvPicPr>
          <p:nvPr/>
        </p:nvPicPr>
        <p:blipFill>
          <a:blip r:embed="rId4"/>
          <a:stretch>
            <a:fillRect/>
          </a:stretch>
        </p:blipFill>
        <p:spPr>
          <a:xfrm>
            <a:off x="12923831" y="7850878"/>
            <a:ext cx="1603387" cy="201185"/>
          </a:xfrm>
          <a:prstGeom prst="rect">
            <a:avLst/>
          </a:prstGeom>
        </p:spPr>
      </p:pic>
      <p:sp>
        <p:nvSpPr>
          <p:cNvPr id="5" name="Rectangle 4">
            <a:extLst>
              <a:ext uri="{FF2B5EF4-FFF2-40B4-BE49-F238E27FC236}">
                <a16:creationId xmlns:a16="http://schemas.microsoft.com/office/drawing/2014/main" id="{7F74716E-9748-C85A-7C95-1D7821106385}"/>
              </a:ext>
            </a:extLst>
          </p:cNvPr>
          <p:cNvSpPr/>
          <p:nvPr/>
        </p:nvSpPr>
        <p:spPr>
          <a:xfrm>
            <a:off x="12678935" y="7727795"/>
            <a:ext cx="1849941" cy="501805"/>
          </a:xfrm>
          <a:prstGeom prst="rect">
            <a:avLst/>
          </a:prstGeom>
          <a:solidFill>
            <a:srgbClr val="F9F6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529531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573292"/>
            <a:ext cx="10033159" cy="708779"/>
          </a:xfrm>
          <a:prstGeom prst="rect">
            <a:avLst/>
          </a:prstGeom>
          <a:noFill/>
          <a:ln/>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Introduction to Thumb Instructions</a:t>
            </a:r>
            <a:endParaRPr lang="en-US" sz="4450" dirty="0"/>
          </a:p>
        </p:txBody>
      </p:sp>
      <p:sp>
        <p:nvSpPr>
          <p:cNvPr id="3" name="Text 1"/>
          <p:cNvSpPr/>
          <p:nvPr/>
        </p:nvSpPr>
        <p:spPr>
          <a:xfrm>
            <a:off x="793790" y="2735699"/>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Thumb is a 16-bit instruction set, a subset of the ARM 32-bit instruction set, designed to increase code density. Its smaller instruction size allows more code to fit into limited memory, making it ideal for small, embedded processors and improving power efficiency.</a:t>
            </a:r>
            <a:endParaRPr lang="en-US" sz="1750" dirty="0"/>
          </a:p>
        </p:txBody>
      </p:sp>
      <p:sp>
        <p:nvSpPr>
          <p:cNvPr id="4" name="Text 2"/>
          <p:cNvSpPr/>
          <p:nvPr/>
        </p:nvSpPr>
        <p:spPr>
          <a:xfrm>
            <a:off x="793790" y="430637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Key Characteristics</a:t>
            </a:r>
            <a:endParaRPr lang="en-US" sz="2200" dirty="0"/>
          </a:p>
        </p:txBody>
      </p:sp>
      <p:sp>
        <p:nvSpPr>
          <p:cNvPr id="5" name="Text 3"/>
          <p:cNvSpPr/>
          <p:nvPr/>
        </p:nvSpPr>
        <p:spPr>
          <a:xfrm>
            <a:off x="793790" y="4887516"/>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Instruction size: 16 bits (vs. 32-bit ARM)</a:t>
            </a:r>
            <a:endParaRPr lang="en-US" sz="1750" dirty="0"/>
          </a:p>
        </p:txBody>
      </p:sp>
      <p:sp>
        <p:nvSpPr>
          <p:cNvPr id="6" name="Text 4"/>
          <p:cNvSpPr/>
          <p:nvPr/>
        </p:nvSpPr>
        <p:spPr>
          <a:xfrm>
            <a:off x="793790" y="5329714"/>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Code density: Half the size of standard ARM instructions</a:t>
            </a:r>
            <a:endParaRPr lang="en-US" sz="1750" dirty="0"/>
          </a:p>
        </p:txBody>
      </p:sp>
      <p:sp>
        <p:nvSpPr>
          <p:cNvPr id="7" name="Text 5"/>
          <p:cNvSpPr/>
          <p:nvPr/>
        </p:nvSpPr>
        <p:spPr>
          <a:xfrm>
            <a:off x="793790" y="577191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Subset of ARM instructions</a:t>
            </a:r>
            <a:endParaRPr lang="en-US" sz="1750" dirty="0"/>
          </a:p>
        </p:txBody>
      </p:sp>
      <p:sp>
        <p:nvSpPr>
          <p:cNvPr id="8" name="Text 6"/>
          <p:cNvSpPr/>
          <p:nvPr/>
        </p:nvSpPr>
        <p:spPr>
          <a:xfrm>
            <a:off x="793790" y="621411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Simplified instruction format</a:t>
            </a:r>
            <a:endParaRPr lang="en-US" sz="1750" dirty="0"/>
          </a:p>
        </p:txBody>
      </p:sp>
      <p:sp>
        <p:nvSpPr>
          <p:cNvPr id="9" name="Text 7"/>
          <p:cNvSpPr/>
          <p:nvPr/>
        </p:nvSpPr>
        <p:spPr>
          <a:xfrm>
            <a:off x="7599521" y="430637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Why Use Thumb?</a:t>
            </a:r>
            <a:endParaRPr lang="en-US" sz="2200" dirty="0"/>
          </a:p>
        </p:txBody>
      </p:sp>
      <p:sp>
        <p:nvSpPr>
          <p:cNvPr id="10" name="Text 8"/>
          <p:cNvSpPr/>
          <p:nvPr/>
        </p:nvSpPr>
        <p:spPr>
          <a:xfrm>
            <a:off x="7599521" y="4887516"/>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Improved Memory Utilization</a:t>
            </a:r>
            <a:endParaRPr lang="en-US" sz="1750" dirty="0"/>
          </a:p>
        </p:txBody>
      </p:sp>
      <p:sp>
        <p:nvSpPr>
          <p:cNvPr id="11" name="Text 9"/>
          <p:cNvSpPr/>
          <p:nvPr/>
        </p:nvSpPr>
        <p:spPr>
          <a:xfrm>
            <a:off x="7599521" y="5329714"/>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Efficient for Small Applications</a:t>
            </a:r>
            <a:endParaRPr lang="en-US" sz="1750" dirty="0"/>
          </a:p>
        </p:txBody>
      </p:sp>
      <p:sp>
        <p:nvSpPr>
          <p:cNvPr id="12" name="Text 10"/>
          <p:cNvSpPr/>
          <p:nvPr/>
        </p:nvSpPr>
        <p:spPr>
          <a:xfrm>
            <a:off x="7599521" y="577191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Power Efficiency</a:t>
            </a:r>
            <a:endParaRPr lang="en-US" sz="1750" dirty="0"/>
          </a:p>
        </p:txBody>
      </p:sp>
      <p:pic>
        <p:nvPicPr>
          <p:cNvPr id="13" name="Picture 12">
            <a:extLst>
              <a:ext uri="{FF2B5EF4-FFF2-40B4-BE49-F238E27FC236}">
                <a16:creationId xmlns:a16="http://schemas.microsoft.com/office/drawing/2014/main" id="{2F3F0740-3171-8D01-1E6B-C19A1FF1F762}"/>
              </a:ext>
            </a:extLst>
          </p:cNvPr>
          <p:cNvPicPr>
            <a:picLocks noChangeAspect="1"/>
          </p:cNvPicPr>
          <p:nvPr/>
        </p:nvPicPr>
        <p:blipFill>
          <a:blip r:embed="rId3"/>
          <a:stretch>
            <a:fillRect/>
          </a:stretch>
        </p:blipFill>
        <p:spPr>
          <a:xfrm>
            <a:off x="12923831" y="7862307"/>
            <a:ext cx="1603387" cy="201185"/>
          </a:xfrm>
          <a:prstGeom prst="rect">
            <a:avLst/>
          </a:prstGeom>
        </p:spPr>
      </p:pic>
      <p:sp>
        <p:nvSpPr>
          <p:cNvPr id="14" name="Rectangle 13">
            <a:extLst>
              <a:ext uri="{FF2B5EF4-FFF2-40B4-BE49-F238E27FC236}">
                <a16:creationId xmlns:a16="http://schemas.microsoft.com/office/drawing/2014/main" id="{30FDBC04-1ED3-5A09-666B-03B398475D5A}"/>
              </a:ext>
            </a:extLst>
          </p:cNvPr>
          <p:cNvSpPr/>
          <p:nvPr/>
        </p:nvSpPr>
        <p:spPr>
          <a:xfrm>
            <a:off x="12903188" y="7727795"/>
            <a:ext cx="1727212" cy="501805"/>
          </a:xfrm>
          <a:prstGeom prst="rect">
            <a:avLst/>
          </a:prstGeom>
          <a:solidFill>
            <a:srgbClr val="F9F6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324475" y="414458"/>
            <a:ext cx="6496050" cy="299918"/>
          </a:xfrm>
          <a:prstGeom prst="rect">
            <a:avLst/>
          </a:prstGeom>
          <a:noFill/>
          <a:ln/>
        </p:spPr>
        <p:txBody>
          <a:bodyPr wrap="none" lIns="0" tIns="0" rIns="0" bIns="0" rtlCol="0" anchor="t"/>
          <a:lstStyle/>
          <a:p>
            <a:pPr marL="0" indent="0" algn="ctr">
              <a:lnSpc>
                <a:spcPts val="3700"/>
              </a:lnSpc>
              <a:buNone/>
            </a:pPr>
            <a:r>
              <a:rPr lang="en-US" sz="2950" dirty="0">
                <a:solidFill>
                  <a:srgbClr val="484237"/>
                </a:solidFill>
                <a:latin typeface="Gelasio Semi Bold" pitchFamily="34" charset="0"/>
                <a:ea typeface="Gelasio Semi Bold" pitchFamily="34" charset="-122"/>
                <a:cs typeface="Gelasio Semi Bold" pitchFamily="34" charset="-120"/>
              </a:rPr>
              <a:t>Thumb vs. ARM Instruction Sets</a:t>
            </a:r>
            <a:endParaRPr lang="en-US" sz="2950" dirty="0"/>
          </a:p>
        </p:txBody>
      </p:sp>
      <p:sp>
        <p:nvSpPr>
          <p:cNvPr id="3" name="Text 1"/>
          <p:cNvSpPr/>
          <p:nvPr/>
        </p:nvSpPr>
        <p:spPr>
          <a:xfrm>
            <a:off x="5908687" y="936030"/>
            <a:ext cx="8534401" cy="7042667"/>
          </a:xfrm>
          <a:prstGeom prst="rect">
            <a:avLst/>
          </a:prstGeom>
          <a:noFill/>
          <a:ln/>
        </p:spPr>
        <p:txBody>
          <a:bodyPr wrap="square" lIns="0" tIns="0" rIns="0" bIns="0" rtlCol="0" anchor="t"/>
          <a:lstStyle/>
          <a:p>
            <a:pPr marL="0" indent="0" algn="l">
              <a:lnSpc>
                <a:spcPts val="1850"/>
              </a:lnSpc>
              <a:buNone/>
            </a:pPr>
            <a:r>
              <a:rPr lang="en-US" dirty="0">
                <a:latin typeface="Gelasio" pitchFamily="34" charset="0"/>
                <a:ea typeface="Gelasio" pitchFamily="34" charset="-122"/>
                <a:cs typeface="Gelasio" pitchFamily="34" charset="-120"/>
              </a:rPr>
              <a:t>The choice between ARM and Thumb instruction sets depends on the application's priorities, balancing performance with memory and power efficiency. ARM offers full functionality and speed, while Thumb provides compactness for constrained environments</a:t>
            </a:r>
            <a:r>
              <a:rPr lang="en-US" sz="1150" dirty="0">
                <a:solidFill>
                  <a:srgbClr val="746558"/>
                </a:solidFill>
                <a:latin typeface="Gelasio" pitchFamily="34" charset="0"/>
                <a:ea typeface="Gelasio" pitchFamily="34" charset="-122"/>
                <a:cs typeface="Gelasio" pitchFamily="34" charset="-120"/>
              </a:rPr>
              <a:t>.</a:t>
            </a:r>
            <a:endParaRPr lang="en-US" sz="1150" dirty="0"/>
          </a:p>
        </p:txBody>
      </p:sp>
      <p:sp>
        <p:nvSpPr>
          <p:cNvPr id="5" name="Shape 2"/>
          <p:cNvSpPr/>
          <p:nvPr/>
        </p:nvSpPr>
        <p:spPr>
          <a:xfrm>
            <a:off x="6127552" y="8988504"/>
            <a:ext cx="150733" cy="150733"/>
          </a:xfrm>
          <a:prstGeom prst="roundRect">
            <a:avLst>
              <a:gd name="adj" fmla="val 12133"/>
            </a:avLst>
          </a:prstGeom>
          <a:solidFill>
            <a:srgbClr val="30271D"/>
          </a:solidFill>
          <a:ln/>
        </p:spPr>
        <p:txBody>
          <a:bodyPr/>
          <a:lstStyle/>
          <a:p>
            <a:endParaRPr lang="LID4096"/>
          </a:p>
        </p:txBody>
      </p:sp>
      <p:sp>
        <p:nvSpPr>
          <p:cNvPr id="6" name="Text 3"/>
          <p:cNvSpPr/>
          <p:nvPr/>
        </p:nvSpPr>
        <p:spPr>
          <a:xfrm>
            <a:off x="6339245" y="8988504"/>
            <a:ext cx="899755" cy="150733"/>
          </a:xfrm>
          <a:prstGeom prst="rect">
            <a:avLst/>
          </a:prstGeom>
          <a:noFill/>
          <a:ln/>
        </p:spPr>
        <p:txBody>
          <a:bodyPr wrap="none" lIns="0" tIns="0" rIns="0" bIns="0" rtlCol="0" anchor="t"/>
          <a:lstStyle/>
          <a:p>
            <a:pPr marL="0" indent="0" algn="l">
              <a:lnSpc>
                <a:spcPts val="1150"/>
              </a:lnSpc>
              <a:buNone/>
            </a:pPr>
            <a:r>
              <a:rPr lang="en-US" sz="1150" dirty="0">
                <a:solidFill>
                  <a:srgbClr val="746558"/>
                </a:solidFill>
                <a:latin typeface="Gelasio" pitchFamily="34" charset="0"/>
                <a:ea typeface="Gelasio" pitchFamily="34" charset="-122"/>
                <a:cs typeface="Gelasio" pitchFamily="34" charset="-120"/>
              </a:rPr>
              <a:t>ARM (32-bit)</a:t>
            </a:r>
            <a:endParaRPr lang="en-US" sz="1150" dirty="0"/>
          </a:p>
        </p:txBody>
      </p:sp>
      <p:sp>
        <p:nvSpPr>
          <p:cNvPr id="7" name="Shape 4"/>
          <p:cNvSpPr/>
          <p:nvPr/>
        </p:nvSpPr>
        <p:spPr>
          <a:xfrm>
            <a:off x="7391400" y="8988504"/>
            <a:ext cx="150733" cy="150733"/>
          </a:xfrm>
          <a:prstGeom prst="roundRect">
            <a:avLst>
              <a:gd name="adj" fmla="val 12133"/>
            </a:avLst>
          </a:prstGeom>
          <a:solidFill>
            <a:srgbClr val="6C5741"/>
          </a:solidFill>
          <a:ln/>
        </p:spPr>
        <p:txBody>
          <a:bodyPr/>
          <a:lstStyle/>
          <a:p>
            <a:endParaRPr lang="LID4096"/>
          </a:p>
        </p:txBody>
      </p:sp>
      <p:sp>
        <p:nvSpPr>
          <p:cNvPr id="8" name="Text 5"/>
          <p:cNvSpPr/>
          <p:nvPr/>
        </p:nvSpPr>
        <p:spPr>
          <a:xfrm>
            <a:off x="7603093" y="8988504"/>
            <a:ext cx="1020604" cy="150733"/>
          </a:xfrm>
          <a:prstGeom prst="rect">
            <a:avLst/>
          </a:prstGeom>
          <a:noFill/>
          <a:ln/>
        </p:spPr>
        <p:txBody>
          <a:bodyPr wrap="none" lIns="0" tIns="0" rIns="0" bIns="0" rtlCol="0" anchor="t"/>
          <a:lstStyle/>
          <a:p>
            <a:pPr marL="0" indent="0" algn="l">
              <a:lnSpc>
                <a:spcPts val="1150"/>
              </a:lnSpc>
              <a:buNone/>
            </a:pPr>
            <a:r>
              <a:rPr lang="en-US" sz="1150" dirty="0">
                <a:solidFill>
                  <a:srgbClr val="746558"/>
                </a:solidFill>
                <a:latin typeface="Gelasio" pitchFamily="34" charset="0"/>
                <a:ea typeface="Gelasio" pitchFamily="34" charset="-122"/>
                <a:cs typeface="Gelasio" pitchFamily="34" charset="-120"/>
              </a:rPr>
              <a:t>Thumb (16-bit)</a:t>
            </a:r>
            <a:endParaRPr lang="en-US" sz="1150" dirty="0"/>
          </a:p>
        </p:txBody>
      </p:sp>
      <p:pic>
        <p:nvPicPr>
          <p:cNvPr id="9" name="Picture 8">
            <a:extLst>
              <a:ext uri="{FF2B5EF4-FFF2-40B4-BE49-F238E27FC236}">
                <a16:creationId xmlns:a16="http://schemas.microsoft.com/office/drawing/2014/main" id="{C9D72300-37F4-ADD3-217B-9288BB7F8C35}"/>
              </a:ext>
            </a:extLst>
          </p:cNvPr>
          <p:cNvPicPr>
            <a:picLocks noChangeAspect="1"/>
          </p:cNvPicPr>
          <p:nvPr/>
        </p:nvPicPr>
        <p:blipFill>
          <a:blip r:embed="rId3"/>
          <a:stretch>
            <a:fillRect/>
          </a:stretch>
        </p:blipFill>
        <p:spPr>
          <a:xfrm>
            <a:off x="0" y="114300"/>
            <a:ext cx="5486401" cy="8229600"/>
          </a:xfrm>
          <a:prstGeom prst="rect">
            <a:avLst/>
          </a:prstGeom>
        </p:spPr>
      </p:pic>
      <p:graphicFrame>
        <p:nvGraphicFramePr>
          <p:cNvPr id="10" name="Table 9">
            <a:extLst>
              <a:ext uri="{FF2B5EF4-FFF2-40B4-BE49-F238E27FC236}">
                <a16:creationId xmlns:a16="http://schemas.microsoft.com/office/drawing/2014/main" id="{F2891D19-BCCC-4B0F-7314-4C6C99E53A10}"/>
              </a:ext>
            </a:extLst>
          </p:cNvPr>
          <p:cNvGraphicFramePr>
            <a:graphicFrameLocks noGrp="1"/>
          </p:cNvGraphicFramePr>
          <p:nvPr>
            <p:extLst>
              <p:ext uri="{D42A27DB-BD31-4B8C-83A1-F6EECF244321}">
                <p14:modId xmlns:p14="http://schemas.microsoft.com/office/powerpoint/2010/main" val="1139903962"/>
              </p:ext>
            </p:extLst>
          </p:nvPr>
        </p:nvGraphicFramePr>
        <p:xfrm>
          <a:off x="5968602" y="2219325"/>
          <a:ext cx="8242698" cy="5476872"/>
        </p:xfrm>
        <a:graphic>
          <a:graphicData uri="http://schemas.openxmlformats.org/drawingml/2006/table">
            <a:tbl>
              <a:tblPr firstRow="1" bandRow="1">
                <a:tableStyleId>{5940675A-B579-460E-94D1-54222C63F5DA}</a:tableStyleId>
              </a:tblPr>
              <a:tblGrid>
                <a:gridCol w="2280048">
                  <a:extLst>
                    <a:ext uri="{9D8B030D-6E8A-4147-A177-3AD203B41FA5}">
                      <a16:colId xmlns:a16="http://schemas.microsoft.com/office/drawing/2014/main" val="192091805"/>
                    </a:ext>
                  </a:extLst>
                </a:gridCol>
                <a:gridCol w="3215084">
                  <a:extLst>
                    <a:ext uri="{9D8B030D-6E8A-4147-A177-3AD203B41FA5}">
                      <a16:colId xmlns:a16="http://schemas.microsoft.com/office/drawing/2014/main" val="3517950780"/>
                    </a:ext>
                  </a:extLst>
                </a:gridCol>
                <a:gridCol w="2747566">
                  <a:extLst>
                    <a:ext uri="{9D8B030D-6E8A-4147-A177-3AD203B41FA5}">
                      <a16:colId xmlns:a16="http://schemas.microsoft.com/office/drawing/2014/main" val="1475358729"/>
                    </a:ext>
                  </a:extLst>
                </a:gridCol>
              </a:tblGrid>
              <a:tr h="912812">
                <a:tc>
                  <a:txBody>
                    <a:bodyPr/>
                    <a:lstStyle/>
                    <a:p>
                      <a:r>
                        <a:rPr lang="en-US" dirty="0"/>
                        <a:t>FEATURES</a:t>
                      </a:r>
                    </a:p>
                  </a:txBody>
                  <a:tcPr/>
                </a:tc>
                <a:tc>
                  <a:txBody>
                    <a:bodyPr/>
                    <a:lstStyle/>
                    <a:p>
                      <a:r>
                        <a:rPr lang="en-US" dirty="0"/>
                        <a:t>ARM Instruction Set(32-bit)</a:t>
                      </a:r>
                    </a:p>
                  </a:txBody>
                  <a:tcPr/>
                </a:tc>
                <a:tc>
                  <a:txBody>
                    <a:bodyPr/>
                    <a:lstStyle/>
                    <a:p>
                      <a:r>
                        <a:rPr lang="en-US" dirty="0"/>
                        <a:t>Thumb Instruction Set(16-bit)</a:t>
                      </a:r>
                    </a:p>
                  </a:txBody>
                  <a:tcPr/>
                </a:tc>
                <a:extLst>
                  <a:ext uri="{0D108BD9-81ED-4DB2-BD59-A6C34878D82A}">
                    <a16:rowId xmlns:a16="http://schemas.microsoft.com/office/drawing/2014/main" val="108387949"/>
                  </a:ext>
                </a:extLst>
              </a:tr>
              <a:tr h="912812">
                <a:tc>
                  <a:txBody>
                    <a:bodyPr/>
                    <a:lstStyle/>
                    <a:p>
                      <a:r>
                        <a:rPr lang="en-US" dirty="0"/>
                        <a:t>Instruction size</a:t>
                      </a:r>
                    </a:p>
                  </a:txBody>
                  <a:tcPr/>
                </a:tc>
                <a:tc>
                  <a:txBody>
                    <a:bodyPr/>
                    <a:lstStyle/>
                    <a:p>
                      <a:r>
                        <a:rPr lang="en-US" dirty="0"/>
                        <a:t>32 bits</a:t>
                      </a:r>
                    </a:p>
                  </a:txBody>
                  <a:tcPr/>
                </a:tc>
                <a:tc>
                  <a:txBody>
                    <a:bodyPr/>
                    <a:lstStyle/>
                    <a:p>
                      <a:r>
                        <a:rPr lang="en-US" dirty="0"/>
                        <a:t>16bits</a:t>
                      </a:r>
                    </a:p>
                  </a:txBody>
                  <a:tcPr/>
                </a:tc>
                <a:extLst>
                  <a:ext uri="{0D108BD9-81ED-4DB2-BD59-A6C34878D82A}">
                    <a16:rowId xmlns:a16="http://schemas.microsoft.com/office/drawing/2014/main" val="4188721214"/>
                  </a:ext>
                </a:extLst>
              </a:tr>
              <a:tr h="912812">
                <a:tc>
                  <a:txBody>
                    <a:bodyPr/>
                    <a:lstStyle/>
                    <a:p>
                      <a:r>
                        <a:rPr lang="en-US" dirty="0"/>
                        <a:t>Code size</a:t>
                      </a:r>
                    </a:p>
                  </a:txBody>
                  <a:tcPr/>
                </a:tc>
                <a:tc>
                  <a:txBody>
                    <a:bodyPr/>
                    <a:lstStyle/>
                    <a:p>
                      <a:r>
                        <a:rPr lang="en-US" dirty="0"/>
                        <a:t>Large</a:t>
                      </a:r>
                    </a:p>
                  </a:txBody>
                  <a:tcPr/>
                </a:tc>
                <a:tc>
                  <a:txBody>
                    <a:bodyPr/>
                    <a:lstStyle/>
                    <a:p>
                      <a:r>
                        <a:rPr lang="en-US" dirty="0"/>
                        <a:t>Smaller</a:t>
                      </a:r>
                    </a:p>
                  </a:txBody>
                  <a:tcPr/>
                </a:tc>
                <a:extLst>
                  <a:ext uri="{0D108BD9-81ED-4DB2-BD59-A6C34878D82A}">
                    <a16:rowId xmlns:a16="http://schemas.microsoft.com/office/drawing/2014/main" val="1375045654"/>
                  </a:ext>
                </a:extLst>
              </a:tr>
              <a:tr h="912812">
                <a:tc>
                  <a:txBody>
                    <a:bodyPr/>
                    <a:lstStyle/>
                    <a:p>
                      <a:r>
                        <a:rPr lang="en-US" dirty="0"/>
                        <a:t>Performance</a:t>
                      </a:r>
                    </a:p>
                  </a:txBody>
                  <a:tcPr/>
                </a:tc>
                <a:tc>
                  <a:txBody>
                    <a:bodyPr/>
                    <a:lstStyle/>
                    <a:p>
                      <a:r>
                        <a:rPr lang="en-US" dirty="0"/>
                        <a:t>Faster </a:t>
                      </a:r>
                      <a:r>
                        <a:rPr lang="en-US" dirty="0" err="1"/>
                        <a:t>excecution</a:t>
                      </a:r>
                      <a:r>
                        <a:rPr lang="en-US" dirty="0"/>
                        <a:t> (fewer cycles  per instruction)</a:t>
                      </a:r>
                    </a:p>
                  </a:txBody>
                  <a:tcPr/>
                </a:tc>
                <a:tc>
                  <a:txBody>
                    <a:bodyPr/>
                    <a:lstStyle/>
                    <a:p>
                      <a:r>
                        <a:rPr lang="en-US" dirty="0"/>
                        <a:t>Slower execution(more cycles per instruction)</a:t>
                      </a:r>
                    </a:p>
                  </a:txBody>
                  <a:tcPr/>
                </a:tc>
                <a:extLst>
                  <a:ext uri="{0D108BD9-81ED-4DB2-BD59-A6C34878D82A}">
                    <a16:rowId xmlns:a16="http://schemas.microsoft.com/office/drawing/2014/main" val="2993828104"/>
                  </a:ext>
                </a:extLst>
              </a:tr>
              <a:tr h="912812">
                <a:tc>
                  <a:txBody>
                    <a:bodyPr/>
                    <a:lstStyle/>
                    <a:p>
                      <a:r>
                        <a:rPr lang="en-US" dirty="0"/>
                        <a:t>Instruction  Set</a:t>
                      </a:r>
                    </a:p>
                  </a:txBody>
                  <a:tcPr/>
                </a:tc>
                <a:tc>
                  <a:txBody>
                    <a:bodyPr/>
                    <a:lstStyle/>
                    <a:p>
                      <a:r>
                        <a:rPr lang="en-US" dirty="0"/>
                        <a:t>Full ARM instruction set</a:t>
                      </a:r>
                    </a:p>
                  </a:txBody>
                  <a:tcPr/>
                </a:tc>
                <a:tc>
                  <a:txBody>
                    <a:bodyPr/>
                    <a:lstStyle/>
                    <a:p>
                      <a:r>
                        <a:rPr lang="en-US" dirty="0"/>
                        <a:t>Subset of the ARM instruction</a:t>
                      </a:r>
                    </a:p>
                  </a:txBody>
                  <a:tcPr/>
                </a:tc>
                <a:extLst>
                  <a:ext uri="{0D108BD9-81ED-4DB2-BD59-A6C34878D82A}">
                    <a16:rowId xmlns:a16="http://schemas.microsoft.com/office/drawing/2014/main" val="1502409281"/>
                  </a:ext>
                </a:extLst>
              </a:tr>
              <a:tr h="912812">
                <a:tc>
                  <a:txBody>
                    <a:bodyPr/>
                    <a:lstStyle/>
                    <a:p>
                      <a:r>
                        <a:rPr lang="en-US" dirty="0"/>
                        <a:t>Use case</a:t>
                      </a:r>
                    </a:p>
                  </a:txBody>
                  <a:tcPr/>
                </a:tc>
                <a:tc>
                  <a:txBody>
                    <a:bodyPr/>
                    <a:lstStyle/>
                    <a:p>
                      <a:r>
                        <a:rPr lang="en-US" dirty="0"/>
                        <a:t>Performance critical application</a:t>
                      </a:r>
                    </a:p>
                  </a:txBody>
                  <a:tcPr/>
                </a:tc>
                <a:tc>
                  <a:txBody>
                    <a:bodyPr/>
                    <a:lstStyle/>
                    <a:p>
                      <a:r>
                        <a:rPr lang="en-US" dirty="0"/>
                        <a:t>Memory constrained applications</a:t>
                      </a:r>
                    </a:p>
                  </a:txBody>
                  <a:tcPr/>
                </a:tc>
                <a:extLst>
                  <a:ext uri="{0D108BD9-81ED-4DB2-BD59-A6C34878D82A}">
                    <a16:rowId xmlns:a16="http://schemas.microsoft.com/office/drawing/2014/main" val="2379498201"/>
                  </a:ext>
                </a:extLst>
              </a:tr>
            </a:tbl>
          </a:graphicData>
        </a:graphic>
      </p:graphicFrame>
      <p:pic>
        <p:nvPicPr>
          <p:cNvPr id="11" name="Picture 10">
            <a:extLst>
              <a:ext uri="{FF2B5EF4-FFF2-40B4-BE49-F238E27FC236}">
                <a16:creationId xmlns:a16="http://schemas.microsoft.com/office/drawing/2014/main" id="{A01D3AC1-54BB-4228-4A29-573B0782A67A}"/>
              </a:ext>
            </a:extLst>
          </p:cNvPr>
          <p:cNvPicPr>
            <a:picLocks noChangeAspect="1"/>
          </p:cNvPicPr>
          <p:nvPr/>
        </p:nvPicPr>
        <p:blipFill>
          <a:blip r:embed="rId4"/>
          <a:stretch>
            <a:fillRect/>
          </a:stretch>
        </p:blipFill>
        <p:spPr>
          <a:xfrm>
            <a:off x="12839701" y="7862307"/>
            <a:ext cx="1603387" cy="201185"/>
          </a:xfrm>
          <a:prstGeom prst="rect">
            <a:avLst/>
          </a:prstGeom>
        </p:spPr>
      </p:pic>
      <p:sp>
        <p:nvSpPr>
          <p:cNvPr id="4" name="Rectangle 3">
            <a:extLst>
              <a:ext uri="{FF2B5EF4-FFF2-40B4-BE49-F238E27FC236}">
                <a16:creationId xmlns:a16="http://schemas.microsoft.com/office/drawing/2014/main" id="{0FB719B9-7E5F-8552-1A71-BF19556BE7DB}"/>
              </a:ext>
            </a:extLst>
          </p:cNvPr>
          <p:cNvSpPr/>
          <p:nvPr/>
        </p:nvSpPr>
        <p:spPr>
          <a:xfrm>
            <a:off x="12811128" y="7727795"/>
            <a:ext cx="1695447" cy="501805"/>
          </a:xfrm>
          <a:prstGeom prst="rect">
            <a:avLst/>
          </a:prstGeom>
          <a:solidFill>
            <a:srgbClr val="F9F6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2950" y="753189"/>
            <a:ext cx="7658100" cy="1326594"/>
          </a:xfrm>
          <a:prstGeom prst="rect">
            <a:avLst/>
          </a:prstGeom>
          <a:noFill/>
          <a:ln/>
        </p:spPr>
        <p:txBody>
          <a:bodyPr wrap="square" lIns="0" tIns="0" rIns="0" bIns="0" rtlCol="0" anchor="t"/>
          <a:lstStyle/>
          <a:p>
            <a:pPr marL="0" indent="0" algn="l">
              <a:lnSpc>
                <a:spcPts val="5200"/>
              </a:lnSpc>
              <a:buNone/>
            </a:pPr>
            <a:r>
              <a:rPr lang="en-US" sz="4150" dirty="0">
                <a:solidFill>
                  <a:srgbClr val="484237"/>
                </a:solidFill>
                <a:latin typeface="Gelasio Semi Bold" pitchFamily="34" charset="0"/>
                <a:ea typeface="Gelasio Semi Bold" pitchFamily="34" charset="-122"/>
                <a:cs typeface="Gelasio Semi Bold" pitchFamily="34" charset="-120"/>
              </a:rPr>
              <a:t>Switching Between ARM and Thumb Modes</a:t>
            </a:r>
            <a:endParaRPr lang="en-US" sz="4150" dirty="0"/>
          </a:p>
        </p:txBody>
      </p:sp>
      <p:sp>
        <p:nvSpPr>
          <p:cNvPr id="4" name="Text 1"/>
          <p:cNvSpPr/>
          <p:nvPr/>
        </p:nvSpPr>
        <p:spPr>
          <a:xfrm>
            <a:off x="742950" y="2398157"/>
            <a:ext cx="7658100" cy="1018699"/>
          </a:xfrm>
          <a:prstGeom prst="rect">
            <a:avLst/>
          </a:prstGeom>
          <a:noFill/>
          <a:ln/>
        </p:spPr>
        <p:txBody>
          <a:bodyPr wrap="square" lIns="0" tIns="0" rIns="0" bIns="0" rtlCol="0" anchor="t"/>
          <a:lstStyle/>
          <a:p>
            <a:pPr marL="0" indent="0" algn="l">
              <a:lnSpc>
                <a:spcPts val="2650"/>
              </a:lnSpc>
              <a:buNone/>
            </a:pPr>
            <a:r>
              <a:rPr lang="en-US" sz="1650" dirty="0">
                <a:latin typeface="Gelasio" pitchFamily="34" charset="0"/>
                <a:ea typeface="Gelasio" pitchFamily="34" charset="-122"/>
                <a:cs typeface="Gelasio" pitchFamily="34" charset="-120"/>
              </a:rPr>
              <a:t>Processors can switch between 32-bit ARM mode (default) and 16-bit Thumb mode (for efficiency) using the BX (Branch and Exchange) instruction. The least significant bit (LSB) of the register used with BX determines the target mode.</a:t>
            </a:r>
            <a:endParaRPr lang="en-US" sz="1650" dirty="0"/>
          </a:p>
        </p:txBody>
      </p:sp>
      <p:pic>
        <p:nvPicPr>
          <p:cNvPr id="5" name="Image 1" descr="preencoded.png"/>
          <p:cNvPicPr>
            <a:picLocks noChangeAspect="1"/>
          </p:cNvPicPr>
          <p:nvPr/>
        </p:nvPicPr>
        <p:blipFill>
          <a:blip r:embed="rId4"/>
          <a:stretch>
            <a:fillRect/>
          </a:stretch>
        </p:blipFill>
        <p:spPr>
          <a:xfrm>
            <a:off x="742950" y="3655576"/>
            <a:ext cx="1061323" cy="1273612"/>
          </a:xfrm>
          <a:prstGeom prst="rect">
            <a:avLst/>
          </a:prstGeom>
        </p:spPr>
      </p:pic>
      <p:sp>
        <p:nvSpPr>
          <p:cNvPr id="6" name="Text 2"/>
          <p:cNvSpPr/>
          <p:nvPr/>
        </p:nvSpPr>
        <p:spPr>
          <a:xfrm>
            <a:off x="2122646" y="3851671"/>
            <a:ext cx="2653427" cy="331708"/>
          </a:xfrm>
          <a:prstGeom prst="rect">
            <a:avLst/>
          </a:prstGeom>
          <a:noFill/>
          <a:ln/>
        </p:spPr>
        <p:txBody>
          <a:bodyPr wrap="none" lIns="0" tIns="0" rIns="0" bIns="0" rtlCol="0" anchor="t"/>
          <a:lstStyle/>
          <a:p>
            <a:pPr marL="0" indent="0" algn="l">
              <a:lnSpc>
                <a:spcPts val="2600"/>
              </a:lnSpc>
              <a:buNone/>
            </a:pPr>
            <a:r>
              <a:rPr lang="en-US" sz="2050" dirty="0">
                <a:solidFill>
                  <a:srgbClr val="746558"/>
                </a:solidFill>
                <a:latin typeface="Gelasio Semi Bold" pitchFamily="34" charset="0"/>
                <a:ea typeface="Gelasio Semi Bold" pitchFamily="34" charset="-122"/>
                <a:cs typeface="Gelasio Semi Bold" pitchFamily="34" charset="-120"/>
              </a:rPr>
              <a:t>ARM Mode</a:t>
            </a:r>
            <a:endParaRPr lang="en-US" sz="2050" dirty="0"/>
          </a:p>
        </p:txBody>
      </p:sp>
      <p:sp>
        <p:nvSpPr>
          <p:cNvPr id="7" name="Text 3"/>
          <p:cNvSpPr/>
          <p:nvPr/>
        </p:nvSpPr>
        <p:spPr>
          <a:xfrm>
            <a:off x="2122646" y="4326731"/>
            <a:ext cx="6278404" cy="339566"/>
          </a:xfrm>
          <a:prstGeom prst="rect">
            <a:avLst/>
          </a:prstGeom>
          <a:noFill/>
          <a:ln/>
        </p:spPr>
        <p:txBody>
          <a:bodyPr wrap="none" lIns="0" tIns="0" rIns="0" bIns="0" rtlCol="0" anchor="t"/>
          <a:lstStyle/>
          <a:p>
            <a:pPr marL="0" indent="0" algn="l">
              <a:lnSpc>
                <a:spcPts val="2650"/>
              </a:lnSpc>
              <a:buNone/>
            </a:pPr>
            <a:r>
              <a:rPr lang="en-US" sz="1650" dirty="0">
                <a:solidFill>
                  <a:srgbClr val="746558"/>
                </a:solidFill>
                <a:latin typeface="Gelasio" pitchFamily="34" charset="0"/>
                <a:ea typeface="Gelasio" pitchFamily="34" charset="-122"/>
                <a:cs typeface="Gelasio" pitchFamily="34" charset="-120"/>
              </a:rPr>
              <a:t>Processor uses 32-bit ARM instructions.</a:t>
            </a:r>
            <a:endParaRPr lang="en-US" sz="1650" dirty="0"/>
          </a:p>
        </p:txBody>
      </p:sp>
      <p:pic>
        <p:nvPicPr>
          <p:cNvPr id="8" name="Image 2" descr="preencoded.png"/>
          <p:cNvPicPr>
            <a:picLocks noChangeAspect="1"/>
          </p:cNvPicPr>
          <p:nvPr/>
        </p:nvPicPr>
        <p:blipFill>
          <a:blip r:embed="rId5"/>
          <a:stretch>
            <a:fillRect/>
          </a:stretch>
        </p:blipFill>
        <p:spPr>
          <a:xfrm>
            <a:off x="742950" y="4929188"/>
            <a:ext cx="1061323" cy="1273612"/>
          </a:xfrm>
          <a:prstGeom prst="rect">
            <a:avLst/>
          </a:prstGeom>
        </p:spPr>
      </p:pic>
      <p:sp>
        <p:nvSpPr>
          <p:cNvPr id="9" name="Text 4"/>
          <p:cNvSpPr/>
          <p:nvPr/>
        </p:nvSpPr>
        <p:spPr>
          <a:xfrm>
            <a:off x="2122646" y="5141357"/>
            <a:ext cx="2653427" cy="331708"/>
          </a:xfrm>
          <a:prstGeom prst="rect">
            <a:avLst/>
          </a:prstGeom>
          <a:noFill/>
          <a:ln/>
        </p:spPr>
        <p:txBody>
          <a:bodyPr wrap="none" lIns="0" tIns="0" rIns="0" bIns="0" rtlCol="0" anchor="t"/>
          <a:lstStyle/>
          <a:p>
            <a:pPr marL="0" indent="0" algn="l">
              <a:lnSpc>
                <a:spcPts val="2600"/>
              </a:lnSpc>
              <a:buNone/>
            </a:pPr>
            <a:r>
              <a:rPr lang="en-US" sz="2050" dirty="0">
                <a:solidFill>
                  <a:srgbClr val="746558"/>
                </a:solidFill>
                <a:latin typeface="Gelasio Semi Bold" pitchFamily="34" charset="0"/>
                <a:ea typeface="Gelasio Semi Bold" pitchFamily="34" charset="-122"/>
                <a:cs typeface="Gelasio Semi Bold" pitchFamily="34" charset="-120"/>
              </a:rPr>
              <a:t>BX Instruction</a:t>
            </a:r>
            <a:endParaRPr lang="en-US" sz="2050" dirty="0"/>
          </a:p>
        </p:txBody>
      </p:sp>
      <p:sp>
        <p:nvSpPr>
          <p:cNvPr id="10" name="Text 5"/>
          <p:cNvSpPr/>
          <p:nvPr/>
        </p:nvSpPr>
        <p:spPr>
          <a:xfrm>
            <a:off x="2122646" y="5600343"/>
            <a:ext cx="6278404" cy="339566"/>
          </a:xfrm>
          <a:prstGeom prst="rect">
            <a:avLst/>
          </a:prstGeom>
          <a:noFill/>
          <a:ln/>
        </p:spPr>
        <p:txBody>
          <a:bodyPr wrap="none" lIns="0" tIns="0" rIns="0" bIns="0" rtlCol="0" anchor="t"/>
          <a:lstStyle/>
          <a:p>
            <a:pPr marL="0" indent="0" algn="l">
              <a:lnSpc>
                <a:spcPts val="2650"/>
              </a:lnSpc>
              <a:buNone/>
            </a:pPr>
            <a:r>
              <a:rPr lang="en-US" sz="1650" dirty="0">
                <a:solidFill>
                  <a:srgbClr val="746558"/>
                </a:solidFill>
                <a:latin typeface="Gelasio" pitchFamily="34" charset="0"/>
                <a:ea typeface="Gelasio" pitchFamily="34" charset="-122"/>
                <a:cs typeface="Gelasio" pitchFamily="34" charset="-120"/>
              </a:rPr>
              <a:t>Used to switch modes based on LSB of register.</a:t>
            </a:r>
            <a:endParaRPr lang="en-US" sz="1650" dirty="0"/>
          </a:p>
        </p:txBody>
      </p:sp>
      <p:pic>
        <p:nvPicPr>
          <p:cNvPr id="11" name="Image 3" descr="preencoded.png"/>
          <p:cNvPicPr>
            <a:picLocks noChangeAspect="1"/>
          </p:cNvPicPr>
          <p:nvPr/>
        </p:nvPicPr>
        <p:blipFill>
          <a:blip r:embed="rId6"/>
          <a:stretch>
            <a:fillRect/>
          </a:stretch>
        </p:blipFill>
        <p:spPr>
          <a:xfrm>
            <a:off x="742950" y="6202799"/>
            <a:ext cx="1061323" cy="1273612"/>
          </a:xfrm>
          <a:prstGeom prst="rect">
            <a:avLst/>
          </a:prstGeom>
        </p:spPr>
      </p:pic>
      <p:sp>
        <p:nvSpPr>
          <p:cNvPr id="12" name="Text 6"/>
          <p:cNvSpPr/>
          <p:nvPr/>
        </p:nvSpPr>
        <p:spPr>
          <a:xfrm>
            <a:off x="2122646" y="6414968"/>
            <a:ext cx="2653427" cy="331708"/>
          </a:xfrm>
          <a:prstGeom prst="rect">
            <a:avLst/>
          </a:prstGeom>
          <a:noFill/>
          <a:ln/>
        </p:spPr>
        <p:txBody>
          <a:bodyPr wrap="none" lIns="0" tIns="0" rIns="0" bIns="0" rtlCol="0" anchor="t"/>
          <a:lstStyle/>
          <a:p>
            <a:pPr marL="0" indent="0" algn="l">
              <a:lnSpc>
                <a:spcPts val="2600"/>
              </a:lnSpc>
              <a:buNone/>
            </a:pPr>
            <a:r>
              <a:rPr lang="en-US" sz="2050" dirty="0">
                <a:solidFill>
                  <a:srgbClr val="746558"/>
                </a:solidFill>
                <a:latin typeface="Gelasio Semi Bold" pitchFamily="34" charset="0"/>
                <a:ea typeface="Gelasio Semi Bold" pitchFamily="34" charset="-122"/>
                <a:cs typeface="Gelasio Semi Bold" pitchFamily="34" charset="-120"/>
              </a:rPr>
              <a:t>Thumb Mode</a:t>
            </a:r>
            <a:endParaRPr lang="en-US" sz="2050" dirty="0"/>
          </a:p>
        </p:txBody>
      </p:sp>
      <p:sp>
        <p:nvSpPr>
          <p:cNvPr id="13" name="Text 7"/>
          <p:cNvSpPr/>
          <p:nvPr/>
        </p:nvSpPr>
        <p:spPr>
          <a:xfrm>
            <a:off x="2122646" y="6873954"/>
            <a:ext cx="6278404" cy="339566"/>
          </a:xfrm>
          <a:prstGeom prst="rect">
            <a:avLst/>
          </a:prstGeom>
          <a:noFill/>
          <a:ln/>
        </p:spPr>
        <p:txBody>
          <a:bodyPr wrap="none" lIns="0" tIns="0" rIns="0" bIns="0" rtlCol="0" anchor="t"/>
          <a:lstStyle/>
          <a:p>
            <a:pPr marL="0" indent="0" algn="l">
              <a:lnSpc>
                <a:spcPts val="2650"/>
              </a:lnSpc>
              <a:buNone/>
            </a:pPr>
            <a:r>
              <a:rPr lang="en-US" sz="1650" dirty="0">
                <a:solidFill>
                  <a:srgbClr val="746558"/>
                </a:solidFill>
                <a:latin typeface="Gelasio" pitchFamily="34" charset="0"/>
                <a:ea typeface="Gelasio" pitchFamily="34" charset="-122"/>
                <a:cs typeface="Gelasio" pitchFamily="34" charset="-120"/>
              </a:rPr>
              <a:t>Processor uses 16-bit Thumb instructions.</a:t>
            </a:r>
            <a:endParaRPr lang="en-US" sz="16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TotalTime>
  <Words>736</Words>
  <Application>Microsoft Office PowerPoint</Application>
  <PresentationFormat>Custom</PresentationFormat>
  <Paragraphs>126</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Gelasio Bold</vt:lpstr>
      <vt:lpstr>Gelasio Medium</vt:lpstr>
      <vt:lpstr>Consolas</vt:lpstr>
      <vt:lpstr>Gelasio Semi Bold</vt:lpstr>
      <vt:lpstr>Gelasio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kamanda Rogati</cp:lastModifiedBy>
  <cp:revision>3</cp:revision>
  <dcterms:created xsi:type="dcterms:W3CDTF">2025-05-29T20:03:33Z</dcterms:created>
  <dcterms:modified xsi:type="dcterms:W3CDTF">2025-05-30T09:21:58Z</dcterms:modified>
</cp:coreProperties>
</file>